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1"/>
  </p:notesMasterIdLst>
  <p:sldIdLst>
    <p:sldId id="311" r:id="rId3"/>
    <p:sldId id="257" r:id="rId4"/>
    <p:sldId id="271" r:id="rId5"/>
    <p:sldId id="326" r:id="rId6"/>
    <p:sldId id="323" r:id="rId7"/>
    <p:sldId id="324" r:id="rId8"/>
    <p:sldId id="377" r:id="rId9"/>
    <p:sldId id="294" r:id="rId10"/>
    <p:sldId id="299" r:id="rId11"/>
    <p:sldId id="328" r:id="rId12"/>
    <p:sldId id="327" r:id="rId13"/>
    <p:sldId id="329" r:id="rId14"/>
    <p:sldId id="358" r:id="rId15"/>
    <p:sldId id="372" r:id="rId16"/>
    <p:sldId id="373" r:id="rId17"/>
    <p:sldId id="374" r:id="rId18"/>
    <p:sldId id="376" r:id="rId19"/>
    <p:sldId id="381" r:id="rId20"/>
    <p:sldId id="363" r:id="rId21"/>
    <p:sldId id="341" r:id="rId22"/>
    <p:sldId id="361" r:id="rId23"/>
    <p:sldId id="338" r:id="rId24"/>
    <p:sldId id="340" r:id="rId25"/>
    <p:sldId id="344" r:id="rId26"/>
    <p:sldId id="342" r:id="rId27"/>
    <p:sldId id="339" r:id="rId28"/>
    <p:sldId id="276" r:id="rId29"/>
    <p:sldId id="332" r:id="rId30"/>
    <p:sldId id="334" r:id="rId31"/>
    <p:sldId id="267" r:id="rId32"/>
    <p:sldId id="370" r:id="rId33"/>
    <p:sldId id="263" r:id="rId34"/>
    <p:sldId id="347" r:id="rId35"/>
    <p:sldId id="348" r:id="rId36"/>
    <p:sldId id="349" r:id="rId37"/>
    <p:sldId id="350" r:id="rId38"/>
    <p:sldId id="351" r:id="rId39"/>
    <p:sldId id="378" r:id="rId40"/>
    <p:sldId id="352" r:id="rId41"/>
    <p:sldId id="353" r:id="rId42"/>
    <p:sldId id="346" r:id="rId43"/>
    <p:sldId id="379" r:id="rId44"/>
    <p:sldId id="380" r:id="rId45"/>
    <p:sldId id="331" r:id="rId46"/>
    <p:sldId id="272" r:id="rId47"/>
    <p:sldId id="268" r:id="rId48"/>
    <p:sldId id="314" r:id="rId49"/>
    <p:sldId id="362" r:id="rId50"/>
    <p:sldId id="365" r:id="rId51"/>
    <p:sldId id="368" r:id="rId52"/>
    <p:sldId id="367" r:id="rId53"/>
    <p:sldId id="354" r:id="rId54"/>
    <p:sldId id="321" r:id="rId55"/>
    <p:sldId id="318" r:id="rId56"/>
    <p:sldId id="382" r:id="rId57"/>
    <p:sldId id="322" r:id="rId58"/>
    <p:sldId id="325" r:id="rId59"/>
    <p:sldId id="31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jrey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2" autoAdjust="0"/>
  </p:normalViewPr>
  <p:slideViewPr>
    <p:cSldViewPr snapToGrid="0">
      <p:cViewPr>
        <p:scale>
          <a:sx n="80" d="100"/>
          <a:sy n="80" d="100"/>
        </p:scale>
        <p:origin x="-13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13T11:08:22.728" idx="1">
    <p:pos x="5743" y="3508"/>
    <p:text>moralizante, subjetivante, actos performáticos, legitimador social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5570F-F8FE-4417-B4BC-E704E87DF1DD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68548-C2B3-43D0-9347-C739682EE9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9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4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7A5294B-73E5-4347-981C-EB22626DC168}" type="slidenum">
              <a:rPr lang="es-AR" smtClean="0">
                <a:latin typeface="Times New Roman" pitchFamily="18" charset="0"/>
              </a:rPr>
              <a:pPr/>
              <a:t>14</a:t>
            </a:fld>
            <a:endParaRPr lang="es-AR" smtClean="0">
              <a:latin typeface="Times New Roman" pitchFamily="18" charset="0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5575" y="812800"/>
            <a:ext cx="7123113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AR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23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41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4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7A78B82-27BD-40FB-98A7-4C09F7DCFE9B}" type="slidenum">
              <a:rPr lang="es-AR" smtClean="0">
                <a:latin typeface="Times New Roman" pitchFamily="18" charset="0"/>
              </a:rPr>
              <a:pPr/>
              <a:t>15</a:t>
            </a:fld>
            <a:endParaRPr lang="es-AR" smtClean="0">
              <a:latin typeface="Times New Roman" pitchFamily="18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AR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4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485F12C-B8D5-48E8-AB82-B477D394F4C4}" type="slidenum">
              <a:rPr lang="es-AR" smtClean="0">
                <a:latin typeface="Times New Roman" pitchFamily="18" charset="0"/>
              </a:rPr>
              <a:pPr/>
              <a:t>16</a:t>
            </a:fld>
            <a:endParaRPr lang="es-AR" smtClean="0">
              <a:latin typeface="Times New Roman" pitchFamily="18" charset="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3838" y="812800"/>
            <a:ext cx="7092950" cy="39909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0913" cy="4794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AR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4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FC9D68D-44D5-4572-AC29-FF8C02BEBC35}" type="slidenum">
              <a:rPr lang="es-AR" smtClean="0">
                <a:latin typeface="Times New Roman" pitchFamily="18" charset="0"/>
              </a:rPr>
              <a:pPr/>
              <a:t>17</a:t>
            </a:fld>
            <a:endParaRPr lang="es-AR" smtClean="0">
              <a:latin typeface="Times New Roman" pitchFamily="18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663" y="812800"/>
            <a:ext cx="7105650" cy="39973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7263" cy="480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AR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/>
          <p:cNvSpPr txBox="1"/>
          <p:nvPr/>
        </p:nvSpPr>
        <p:spPr>
          <a:xfrm>
            <a:off x="3881797" y="8686954"/>
            <a:ext cx="2976177" cy="4568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/>
          <a:p>
            <a:pPr algn="r" defTabSz="801654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A90E5C-A6AF-4578-927C-D575BB7D4E64}" type="slidenum">
              <a:rPr lang="es-ES" sz="120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Tahoma" pitchFamily="2"/>
              </a:rPr>
              <a:pPr algn="r" defTabSz="801654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29</a:t>
            </a:fld>
            <a:endParaRPr lang="es-ES" sz="1200">
              <a:solidFill>
                <a:srgbClr val="000000"/>
              </a:solidFill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4" name="Marcador de nota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94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5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0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816B06-821B-409A-848C-56318AB0B445}" type="slidenum">
              <a:rPr lang="es-AR" smtClean="0"/>
              <a:pPr>
                <a:defRPr/>
              </a:pPr>
              <a:t>36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846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9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0687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1941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80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891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4047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3815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5380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920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93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0467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8563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261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19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6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9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3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5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DDBD-03E7-404C-BC50-566FC8329E07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5713C-48FB-4806-89FC-9E3B708967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2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05/03/2019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80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pronat@yahoo.com.a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hyperlink" Target="http://Www.cepronat.org.a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rgbClr val="AEBEEE"/>
            </a:gs>
            <a:gs pos="10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La Salud y las BPA</a:t>
            </a:r>
            <a:endParaRPr lang="es-ES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teoría en salud. </a:t>
            </a:r>
          </a:p>
          <a:p>
            <a:r>
              <a:rPr lang="es-ES" dirty="0" smtClean="0"/>
              <a:t>Las BPA.</a:t>
            </a:r>
          </a:p>
          <a:p>
            <a:r>
              <a:rPr lang="es-ES" dirty="0" smtClean="0"/>
              <a:t>La acción organizada.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5" y="0"/>
            <a:ext cx="9921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86366" y="1326523"/>
            <a:ext cx="4211392" cy="5531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312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r las imágenes de ori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32" y="39150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441" y="565020"/>
            <a:ext cx="10046076" cy="56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2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3. Las Buenas Prácticas Agropecuarias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430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0" y="0"/>
            <a:ext cx="15722600" cy="1179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</a:tabLst>
            </a:pPr>
            <a:fld id="{80078D82-BC0E-4DAC-8D05-17435C2BCDD0}" type="slidenum">
              <a:rPr lang="es-AR">
                <a:solidFill>
                  <a:srgbClr val="000000"/>
                </a:solidFill>
                <a:latin typeface="Calibri" pitchFamily="34" charset="0"/>
              </a:rPr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8985250" algn="l"/>
                  <a:tab pos="9434513" algn="l"/>
                  <a:tab pos="9883775" algn="l"/>
                  <a:tab pos="10333038" algn="l"/>
                  <a:tab pos="10782300" algn="l"/>
                  <a:tab pos="11231563" algn="l"/>
                  <a:tab pos="11680825" algn="l"/>
                </a:tabLst>
              </a:pPr>
              <a:t>14</a:t>
            </a:fld>
            <a:endParaRPr lang="es-AR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14917" y="1"/>
            <a:ext cx="10651067" cy="65008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sz="4000" b="1" i="1" dirty="0">
                <a:solidFill>
                  <a:srgbClr val="FF0000"/>
                </a:solidFill>
              </a:rPr>
              <a:t> 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sz="4000" b="1" u="sng" dirty="0">
                <a:solidFill>
                  <a:srgbClr val="FF0000"/>
                </a:solidFill>
              </a:rPr>
              <a:t>El Modelo Agroindustrial</a:t>
            </a:r>
            <a:r>
              <a:rPr lang="es-AR" sz="4000" b="1" dirty="0">
                <a:solidFill>
                  <a:srgbClr val="FF0000"/>
                </a:solidFill>
              </a:rPr>
              <a:t> </a:t>
            </a:r>
            <a:endParaRPr lang="es-AR" sz="4000" b="1" i="1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3200" b="1" i="1" dirty="0">
              <a:solidFill>
                <a:srgbClr val="FF66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800" b="1" i="1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sz="3600" b="1" i="1" dirty="0">
                <a:solidFill>
                  <a:srgbClr val="FF0000"/>
                </a:solidFill>
              </a:rPr>
              <a:t>“Una Mirada Socio-Ambiental”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600" b="1" i="1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b="1" i="1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Char char="-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b="1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  <a:buClrTx/>
              <a:buFontTx/>
              <a:buChar char="-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b="1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  <a:buClrTx/>
              <a:buFontTx/>
              <a:buChar char="-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b="1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  <a:buClrTx/>
              <a:buFont typeface="Times New Roman" pitchFamily="1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b="1" dirty="0">
                <a:solidFill>
                  <a:srgbClr val="000000"/>
                </a:solidFill>
                <a:latin typeface="Calibri" charset="0"/>
              </a:rPr>
              <a:t>SANTA FE-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i="1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CCCCFF"/>
              </a:solidFill>
              <a:latin typeface="Calibri" charset="0"/>
              <a:hlinkClick r:id="rId3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CCCCFF"/>
              </a:solidFill>
              <a:latin typeface="Calibri" charset="0"/>
              <a:hlinkClick r:id="rId4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i="1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i="1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000000"/>
              </a:solidFill>
              <a:latin typeface="Calibri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s-AR" sz="2200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8196" name="Picture 4" descr="C:\Users\Carlos\Pictures\Saved Pictures\logo Campañ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500" y="3214688"/>
            <a:ext cx="9239251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745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842433" y="287339"/>
            <a:ext cx="10966451" cy="1565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 b="1">
              <a:solidFill>
                <a:srgbClr val="FF0000"/>
              </a:solidFill>
              <a:cs typeface="Tahoma" pitchFamily="34" charset="0"/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FF0000"/>
                </a:solidFill>
              </a:rPr>
              <a:t>“EL PAQUETE TECNÓLOGICO”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09600" y="1844675"/>
            <a:ext cx="5378451" cy="530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000000"/>
                </a:solidFill>
              </a:rPr>
              <a:t>SIEMBRA DIRECTA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000000"/>
                </a:solidFill>
              </a:rPr>
              <a:t>+ 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000000"/>
                </a:solidFill>
              </a:rPr>
              <a:t>SEMILLA TRANSGÉNICA 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000000"/>
                </a:solidFill>
              </a:rPr>
              <a:t>+   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400" b="1">
                <a:solidFill>
                  <a:srgbClr val="000000"/>
                </a:solidFill>
              </a:rPr>
              <a:t>AGROQUIMICO</a:t>
            </a:r>
          </a:p>
          <a:p>
            <a:pPr algn="just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sz="2400">
              <a:solidFill>
                <a:srgbClr val="000000"/>
              </a:solidFill>
            </a:endParaRP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0952" y="3473451"/>
            <a:ext cx="4057649" cy="2614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3368" y="2351088"/>
            <a:ext cx="5465233" cy="210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91251" y="3500439"/>
            <a:ext cx="2846916" cy="2587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0" y="0"/>
            <a:ext cx="15722600" cy="1179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</a:tabLst>
            </a:pPr>
            <a:fld id="{E1744AC2-C0F6-4F17-B20F-9E3DCFA3BA2F}" type="slidenum">
              <a:rPr lang="es-AR">
                <a:solidFill>
                  <a:srgbClr val="000000"/>
                </a:solidFill>
                <a:latin typeface="Calibri" pitchFamily="34" charset="0"/>
              </a:rPr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8985250" algn="l"/>
                  <a:tab pos="9434513" algn="l"/>
                  <a:tab pos="9883775" algn="l"/>
                  <a:tab pos="10333038" algn="l"/>
                  <a:tab pos="10782300" algn="l"/>
                  <a:tab pos="11231563" algn="l"/>
                  <a:tab pos="11680825" algn="l"/>
                </a:tabLst>
              </a:pPr>
              <a:t>15</a:t>
            </a:fld>
            <a:endParaRPr lang="es-AR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30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734" y="1785939"/>
            <a:ext cx="6144684" cy="4333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67418" y="503238"/>
            <a:ext cx="6074833" cy="452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143000" y="1"/>
            <a:ext cx="10119784" cy="936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2800" b="1" u="sng">
                <a:solidFill>
                  <a:srgbClr val="FF0000"/>
                </a:solidFill>
              </a:rPr>
              <a:t>Los Transgénicos en EUROPA</a:t>
            </a: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8255000" y="1152525"/>
            <a:ext cx="3937000" cy="545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000" b="1">
              <a:solidFill>
                <a:srgbClr val="000000"/>
              </a:solidFill>
            </a:endParaRPr>
          </a:p>
          <a:p>
            <a:pPr algn="ctr"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000" b="1">
              <a:solidFill>
                <a:srgbClr val="000000"/>
              </a:solidFill>
            </a:endParaRP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9620251" y="792163"/>
            <a:ext cx="2286000" cy="6018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000" b="1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Italia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Francia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Alemania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Austria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Grecia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Escocia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Gales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Lituania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Letonia</a:t>
            </a:r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7103534" y="1008063"/>
            <a:ext cx="2207684" cy="549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Hungria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Chipre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Holanda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Polonia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Bulgaria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Dinamarca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Noruega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Belgica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Rusia 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000" b="1">
                <a:solidFill>
                  <a:srgbClr val="000000"/>
                </a:solidFill>
              </a:rPr>
              <a:t>Croacia</a:t>
            </a: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000" b="1">
              <a:solidFill>
                <a:srgbClr val="000000"/>
              </a:solidFill>
            </a:endParaRPr>
          </a:p>
          <a:p>
            <a:pPr algn="ctr">
              <a:spcBef>
                <a:spcPts val="1200"/>
              </a:spcBef>
              <a:spcAft>
                <a:spcPts val="1000"/>
              </a:spcAft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000" b="1">
              <a:solidFill>
                <a:srgbClr val="000000"/>
              </a:solidFill>
            </a:endParaRPr>
          </a:p>
        </p:txBody>
      </p:sp>
      <p:sp>
        <p:nvSpPr>
          <p:cNvPr id="10248" name="7 Rectángulo"/>
          <p:cNvSpPr>
            <a:spLocks noChangeArrowheads="1"/>
          </p:cNvSpPr>
          <p:nvPr/>
        </p:nvSpPr>
        <p:spPr bwMode="auto">
          <a:xfrm>
            <a:off x="1143000" y="785813"/>
            <a:ext cx="56917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b="1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b="1">
                <a:solidFill>
                  <a:srgbClr val="FF0000"/>
                </a:solidFill>
              </a:rPr>
              <a:t>                    ESTAN PROHIBIDOS EN:</a:t>
            </a:r>
          </a:p>
        </p:txBody>
      </p:sp>
    </p:spTree>
    <p:extLst>
      <p:ext uri="{BB962C8B-B14F-4D97-AF65-F5344CB8AC3E}">
        <p14:creationId xmlns:p14="http://schemas.microsoft.com/office/powerpoint/2010/main" val="3339755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25401" y="444501"/>
            <a:ext cx="12289367" cy="67738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3600" b="1" u="sng">
                <a:solidFill>
                  <a:srgbClr val="000000"/>
                </a:solidFill>
              </a:rPr>
              <a:t>Los Transgénicos en America del Sur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600" b="1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400">
                <a:solidFill>
                  <a:srgbClr val="000000"/>
                </a:solidFill>
              </a:rPr>
              <a:t> – Brasil, Argentina, Paraguay, Uruguay y Bolivia - 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400">
                <a:solidFill>
                  <a:srgbClr val="000000"/>
                </a:solidFill>
              </a:rPr>
              <a:t>hay </a:t>
            </a:r>
            <a:r>
              <a:rPr lang="es-AR" sz="2400" b="1" u="sng">
                <a:solidFill>
                  <a:srgbClr val="000000"/>
                </a:solidFill>
              </a:rPr>
              <a:t>70,8 millones</a:t>
            </a:r>
            <a:r>
              <a:rPr lang="es-AR" sz="2400">
                <a:solidFill>
                  <a:srgbClr val="000000"/>
                </a:solidFill>
              </a:rPr>
              <a:t> de has sembradas con OMG, que representan un </a:t>
            </a:r>
            <a:r>
              <a:rPr lang="es-AR" sz="2400" b="1">
                <a:solidFill>
                  <a:srgbClr val="000000"/>
                </a:solidFill>
              </a:rPr>
              <a:t>40% de los OGM a nivel global.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400">
                <a:solidFill>
                  <a:srgbClr val="000000"/>
                </a:solidFill>
              </a:rPr>
              <a:t>Y para tener una referencia, </a:t>
            </a:r>
            <a:r>
              <a:rPr lang="es-AR" sz="2400" b="1" u="sng">
                <a:solidFill>
                  <a:srgbClr val="000000"/>
                </a:solidFill>
              </a:rPr>
              <a:t>EEUU</a:t>
            </a:r>
            <a:r>
              <a:rPr lang="es-AR" sz="2400">
                <a:solidFill>
                  <a:srgbClr val="000000"/>
                </a:solidFill>
              </a:rPr>
              <a:t> tiene </a:t>
            </a:r>
            <a:r>
              <a:rPr lang="es-AR" sz="2400" b="1">
                <a:solidFill>
                  <a:srgbClr val="000000"/>
                </a:solidFill>
              </a:rPr>
              <a:t>70.1 millones</a:t>
            </a:r>
            <a:r>
              <a:rPr lang="es-AR" sz="2400">
                <a:solidFill>
                  <a:srgbClr val="000000"/>
                </a:solidFill>
              </a:rPr>
              <a:t> de has con transgénicos sobre un total de </a:t>
            </a:r>
            <a:r>
              <a:rPr lang="es-AR" sz="2400" b="1">
                <a:solidFill>
                  <a:srgbClr val="000000"/>
                </a:solidFill>
              </a:rPr>
              <a:t>162 millones –</a:t>
            </a:r>
            <a:r>
              <a:rPr lang="es-AR" sz="2400" b="1">
                <a:solidFill>
                  <a:srgbClr val="CC0066"/>
                </a:solidFill>
              </a:rPr>
              <a:t> 43% </a:t>
            </a:r>
            <a:r>
              <a:rPr lang="es-AR" sz="2400">
                <a:solidFill>
                  <a:srgbClr val="CC0066"/>
                </a:solidFill>
              </a:rPr>
              <a:t>-</a:t>
            </a:r>
            <a:r>
              <a:rPr lang="es-AR" sz="2400">
                <a:solidFill>
                  <a:srgbClr val="000000"/>
                </a:solidFill>
              </a:rPr>
              <a:t> 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600" b="1" u="sng">
                <a:solidFill>
                  <a:srgbClr val="000000"/>
                </a:solidFill>
              </a:rPr>
              <a:t>Brasil</a:t>
            </a:r>
            <a:r>
              <a:rPr lang="es-AR" sz="2600">
                <a:solidFill>
                  <a:srgbClr val="000000"/>
                </a:solidFill>
              </a:rPr>
              <a:t> 40 millones de has sobre un total de 61 m - </a:t>
            </a:r>
            <a:r>
              <a:rPr lang="es-AR" sz="2600" b="1">
                <a:solidFill>
                  <a:srgbClr val="CC0066"/>
                </a:solidFill>
              </a:rPr>
              <a:t>65%</a:t>
            </a:r>
            <a:r>
              <a:rPr lang="es-AR" sz="2600">
                <a:solidFill>
                  <a:srgbClr val="CC0066"/>
                </a:solidFill>
              </a:rPr>
              <a:t>-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CC0066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600" b="1" u="sng">
                <a:solidFill>
                  <a:srgbClr val="33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Argentina</a:t>
            </a:r>
            <a:r>
              <a:rPr lang="es-AR" sz="2600" b="1">
                <a:solidFill>
                  <a:srgbClr val="33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26 millones de has sobre 32 millones – 81</a:t>
            </a:r>
            <a:r>
              <a:rPr lang="es-AR" sz="2600" b="1" u="sng">
                <a:solidFill>
                  <a:srgbClr val="33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%</a:t>
            </a:r>
            <a:r>
              <a:rPr lang="es-AR" sz="2600" b="1">
                <a:solidFill>
                  <a:srgbClr val="33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400" b="1" u="sng">
                <a:solidFill>
                  <a:srgbClr val="000000"/>
                </a:solidFill>
              </a:rPr>
              <a:t>Paraguay</a:t>
            </a:r>
            <a:r>
              <a:rPr lang="es-AR" sz="2400">
                <a:solidFill>
                  <a:srgbClr val="000000"/>
                </a:solidFill>
              </a:rPr>
              <a:t> 3.6 millones de has -</a:t>
            </a:r>
            <a:r>
              <a:rPr lang="es-AR" sz="2400" b="1">
                <a:solidFill>
                  <a:srgbClr val="000000"/>
                </a:solidFill>
              </a:rPr>
              <a:t> </a:t>
            </a:r>
            <a:r>
              <a:rPr lang="es-AR" sz="2400" b="1" u="sng">
                <a:solidFill>
                  <a:srgbClr val="000000"/>
                </a:solidFill>
              </a:rPr>
              <a:t>Uruguay</a:t>
            </a:r>
            <a:r>
              <a:rPr lang="es-AR" sz="2400">
                <a:solidFill>
                  <a:srgbClr val="000000"/>
                </a:solidFill>
              </a:rPr>
              <a:t> 1.5 millones de has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r>
              <a:rPr lang="es-AR" sz="2400" b="1" u="sng">
                <a:solidFill>
                  <a:srgbClr val="000000"/>
                </a:solidFill>
              </a:rPr>
              <a:t>Bolivia</a:t>
            </a:r>
            <a:r>
              <a:rPr lang="es-AR" sz="2400">
                <a:solidFill>
                  <a:srgbClr val="000000"/>
                </a:solidFill>
              </a:rPr>
              <a:t> 1,5 millón de has </a:t>
            </a: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/>
            </a:pPr>
            <a:endParaRPr lang="es-AR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60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511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873457"/>
            <a:ext cx="10972800" cy="5252707"/>
          </a:xfrm>
        </p:spPr>
        <p:txBody>
          <a:bodyPr/>
          <a:lstStyle/>
          <a:p>
            <a:pPr algn="just"/>
            <a:r>
              <a:rPr lang="es-AR" dirty="0" smtClean="0"/>
              <a:t>“Las </a:t>
            </a:r>
            <a:r>
              <a:rPr lang="es-AR" dirty="0"/>
              <a:t>Buenas Prácticas Agrícolas (BPA) son un </a:t>
            </a:r>
            <a:r>
              <a:rPr lang="es-AR" b="1" dirty="0"/>
              <a:t>conjunto de principios, normas y recomendaciones técnicas </a:t>
            </a:r>
            <a:r>
              <a:rPr lang="es-AR" dirty="0"/>
              <a:t>aplicables a la producción, procesamiento y transporte de </a:t>
            </a:r>
            <a:r>
              <a:rPr lang="es-AR" b="1" dirty="0"/>
              <a:t>alimentos</a:t>
            </a:r>
            <a:r>
              <a:rPr lang="es-AR" dirty="0"/>
              <a:t>, orientadas a </a:t>
            </a:r>
            <a:r>
              <a:rPr lang="es-AR" b="1" dirty="0"/>
              <a:t>asegurar la protección de la higiene, la salud humana y el medio ambiente</a:t>
            </a:r>
            <a:r>
              <a:rPr lang="es-AR" dirty="0"/>
              <a:t>, mediante métodos </a:t>
            </a:r>
            <a:r>
              <a:rPr lang="es-AR" b="1" dirty="0"/>
              <a:t>ecológicamente seguros, higiénicamente aceptables y económicamente </a:t>
            </a:r>
            <a:r>
              <a:rPr lang="es-AR" b="1" dirty="0" smtClean="0"/>
              <a:t>factibles.</a:t>
            </a:r>
          </a:p>
          <a:p>
            <a:pPr marL="0" indent="0">
              <a:buNone/>
            </a:pPr>
            <a:r>
              <a:rPr lang="es-AR" dirty="0" smtClean="0"/>
              <a:t>(</a:t>
            </a:r>
            <a:r>
              <a:rPr lang="es-AR" dirty="0"/>
              <a:t>http://www.casafe.org/buenas-practicas-agricolas/).</a:t>
            </a:r>
          </a:p>
        </p:txBody>
      </p:sp>
    </p:spTree>
    <p:extLst>
      <p:ext uri="{BB962C8B-B14F-4D97-AF65-F5344CB8AC3E}">
        <p14:creationId xmlns:p14="http://schemas.microsoft.com/office/powerpoint/2010/main" val="12653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AF2DD7-E820-4D4E-AE4A-4ADF15CC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65" y="491411"/>
            <a:ext cx="6800046" cy="36678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7981" y="4825970"/>
            <a:ext cx="6666475" cy="1060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Por la </a:t>
            </a:r>
            <a:r>
              <a:rPr lang="es-AR" b="1" dirty="0"/>
              <a:t>Comisión de S</a:t>
            </a:r>
            <a:r>
              <a:rPr lang="es-AR" b="1" dirty="0" smtClean="0"/>
              <a:t>alud </a:t>
            </a:r>
            <a:r>
              <a:rPr lang="es-AR" b="1" dirty="0"/>
              <a:t>socioambiental</a:t>
            </a:r>
          </a:p>
          <a:p>
            <a:pPr marL="0" indent="0">
              <a:buNone/>
            </a:pPr>
            <a:r>
              <a:rPr lang="es-AR" dirty="0"/>
              <a:t>Lic. Sebastián Corenfeld y Dr. Pablo Reyes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7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339742"/>
            <a:ext cx="11472597" cy="484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5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¿</a:t>
            </a:r>
            <a:r>
              <a:rPr lang="es-ES_tradnl" b="1" dirty="0" smtClean="0"/>
              <a:t>Qué propone esta resolución?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Avanzar la frontera agroindustrial hacia las poblaciones (Poder fumigar en las zonas periurbanas);</a:t>
            </a:r>
          </a:p>
          <a:p>
            <a:endParaRPr lang="es-ES_tradnl" dirty="0" smtClean="0"/>
          </a:p>
          <a:p>
            <a:pPr algn="just"/>
            <a:r>
              <a:rPr lang="es-ES_tradnl" dirty="0" smtClean="0"/>
              <a:t>Reducir el riesgo para la salud «haciendo las cosas bien»;</a:t>
            </a:r>
          </a:p>
          <a:p>
            <a:pPr algn="just"/>
            <a:endParaRPr lang="es-ES_tradnl" dirty="0" smtClean="0"/>
          </a:p>
          <a:p>
            <a:r>
              <a:rPr lang="es-ES_tradnl" dirty="0" smtClean="0"/>
              <a:t>Impulsar una ley nacional que sostenga lo anterior.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09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dirty="0" smtClean="0"/>
              <a:t>En qué lo fundamentan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 el cumplimiento de la </a:t>
            </a:r>
            <a:r>
              <a:rPr lang="es-ES_tradnl" dirty="0" smtClean="0"/>
              <a:t>‘Agenda </a:t>
            </a:r>
            <a:r>
              <a:rPr lang="es-ES_tradnl" dirty="0"/>
              <a:t>de Desarrollo Sostenible </a:t>
            </a:r>
            <a:r>
              <a:rPr lang="es-ES_tradnl" dirty="0" smtClean="0"/>
              <a:t>2030’ </a:t>
            </a:r>
            <a:r>
              <a:rPr lang="es-ES_tradnl" dirty="0"/>
              <a:t>de la ONU: </a:t>
            </a:r>
            <a:endParaRPr lang="es-ES_tradnl" dirty="0" smtClean="0"/>
          </a:p>
          <a:p>
            <a:pPr marL="0" indent="0">
              <a:buNone/>
            </a:pPr>
            <a:r>
              <a:rPr lang="es-ES_tradnl" dirty="0"/>
              <a:t>-</a:t>
            </a:r>
            <a:r>
              <a:rPr lang="es-ES_tradnl" b="1" dirty="0" smtClean="0"/>
              <a:t>erradicar </a:t>
            </a:r>
            <a:r>
              <a:rPr lang="es-ES_tradnl" b="1" dirty="0"/>
              <a:t>la pobreza;</a:t>
            </a:r>
            <a:r>
              <a:rPr lang="es-ES_tradnl" dirty="0"/>
              <a:t> </a:t>
            </a:r>
            <a:endParaRPr lang="es-ES_tradnl" dirty="0" smtClean="0"/>
          </a:p>
          <a:p>
            <a:pPr marL="0" indent="0">
              <a:buNone/>
            </a:pPr>
            <a:r>
              <a:rPr lang="es-ES_tradnl" dirty="0"/>
              <a:t>-</a:t>
            </a:r>
            <a:r>
              <a:rPr lang="es-ES_tradnl" b="1" dirty="0" smtClean="0"/>
              <a:t>reducir </a:t>
            </a:r>
            <a:r>
              <a:rPr lang="es-ES_tradnl" b="1" dirty="0"/>
              <a:t>el calentamiento global</a:t>
            </a:r>
            <a:r>
              <a:rPr lang="es-ES_tradnl" dirty="0"/>
              <a:t>; </a:t>
            </a:r>
            <a:endParaRPr lang="es-ES_tradnl" dirty="0" smtClean="0"/>
          </a:p>
          <a:p>
            <a:pPr marL="0" indent="0">
              <a:buNone/>
            </a:pPr>
            <a:r>
              <a:rPr lang="es-ES_tradnl" dirty="0"/>
              <a:t>-</a:t>
            </a:r>
            <a:r>
              <a:rPr lang="es-ES_tradnl" dirty="0" smtClean="0"/>
              <a:t>construir </a:t>
            </a:r>
            <a:r>
              <a:rPr lang="es-ES_tradnl" dirty="0"/>
              <a:t>sociedades más pacíficas e inclusivas para el 2030</a:t>
            </a:r>
            <a:r>
              <a:rPr lang="es-ES_tradnl" dirty="0" smtClean="0"/>
              <a:t>.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Protección y ordenación de recursos naturales para el desarrollo social y </a:t>
            </a:r>
            <a:r>
              <a:rPr lang="es-ES_tradnl" dirty="0" smtClean="0"/>
              <a:t>económico.</a:t>
            </a:r>
            <a:endParaRPr lang="es-ES" dirty="0">
              <a:solidFill>
                <a:srgbClr val="FF0000"/>
              </a:solidFill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6998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/>
              <a:t>¿Cómo?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1- </a:t>
            </a:r>
            <a:r>
              <a:rPr lang="es-ES" dirty="0"/>
              <a:t>C</a:t>
            </a:r>
            <a:r>
              <a:rPr lang="es-ES" dirty="0" smtClean="0"/>
              <a:t>on Buenas </a:t>
            </a:r>
            <a:r>
              <a:rPr lang="es-ES" dirty="0"/>
              <a:t>Prácticas Agrícolas (</a:t>
            </a:r>
            <a:r>
              <a:rPr lang="es-ES" dirty="0" smtClean="0"/>
              <a:t>BPA);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2- Fortaleciendo las </a:t>
            </a:r>
            <a:r>
              <a:rPr lang="es-ES" dirty="0"/>
              <a:t>sistemas de control y monitoreo de las aplicaciones con fitosanitarios (</a:t>
            </a:r>
            <a:r>
              <a:rPr lang="es-ES" dirty="0" err="1" smtClean="0"/>
              <a:t>agrotóxicos</a:t>
            </a:r>
            <a:r>
              <a:rPr lang="es-ES" dirty="0" smtClean="0"/>
              <a:t>);</a:t>
            </a:r>
          </a:p>
          <a:p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3- Promoviendo una ley nacional que regule el uso de fitosanitarios mediante el concepto de las BPA. 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902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7381" y="188640"/>
            <a:ext cx="11055019" cy="1440160"/>
          </a:xfrm>
        </p:spPr>
        <p:txBody>
          <a:bodyPr>
            <a:noAutofit/>
          </a:bodyPr>
          <a:lstStyle/>
          <a:p>
            <a:r>
              <a:rPr lang="es-ES" sz="3200" b="1" dirty="0"/>
              <a:t>Principios que deben regir las políticas </a:t>
            </a:r>
            <a:r>
              <a:rPr lang="es-ES" sz="3200" b="1" dirty="0" smtClean="0"/>
              <a:t>públicas nacionales</a:t>
            </a:r>
            <a:r>
              <a:rPr lang="es-ES" sz="3200" b="1" dirty="0"/>
              <a:t/>
            </a:r>
            <a:br>
              <a:rPr lang="es-ES" sz="3200" b="1" dirty="0"/>
            </a:br>
            <a:r>
              <a:rPr lang="es-ES" sz="3200" b="1" dirty="0"/>
              <a:t>sobre las aplicaciones de </a:t>
            </a:r>
            <a:r>
              <a:rPr lang="es-ES" sz="3200" b="1" dirty="0" smtClean="0"/>
              <a:t>fitosanitarios</a:t>
            </a:r>
            <a:endParaRPr lang="es-ES" sz="32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4353347"/>
          </a:xfrm>
        </p:spPr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Producción sostenible </a:t>
            </a:r>
            <a:r>
              <a:rPr lang="es-ES_tradnl" sz="2400" dirty="0" smtClean="0"/>
              <a:t>(con el cuidado de la salud);</a:t>
            </a:r>
          </a:p>
          <a:p>
            <a:r>
              <a:rPr lang="es-ES_tradnl" dirty="0"/>
              <a:t>Integralidad de la salud </a:t>
            </a:r>
            <a:r>
              <a:rPr lang="es-ES_tradnl" sz="2400" dirty="0"/>
              <a:t>(prioridad al cuidado de la salud);</a:t>
            </a:r>
          </a:p>
          <a:p>
            <a:r>
              <a:rPr lang="es-ES_tradnl" dirty="0"/>
              <a:t>Sostenibilidad ambiental </a:t>
            </a:r>
            <a:r>
              <a:rPr lang="es-ES_tradnl" sz="2400" dirty="0"/>
              <a:t>(mantener la productividad y diversidad para las generaciones </a:t>
            </a:r>
            <a:r>
              <a:rPr lang="es-ES_tradnl" sz="2400" dirty="0" smtClean="0"/>
              <a:t>futuras)</a:t>
            </a:r>
          </a:p>
          <a:p>
            <a:r>
              <a:rPr lang="es-ES_tradnl" b="1" dirty="0"/>
              <a:t>Rigor científico y </a:t>
            </a:r>
            <a:r>
              <a:rPr lang="es-ES_tradnl" b="1" dirty="0" smtClean="0"/>
              <a:t>tecnológico</a:t>
            </a:r>
            <a:r>
              <a:rPr lang="es-ES_tradnl" dirty="0" smtClean="0"/>
              <a:t>;</a:t>
            </a:r>
          </a:p>
          <a:p>
            <a:r>
              <a:rPr lang="es-ES_tradnl" dirty="0" smtClean="0"/>
              <a:t>Complementariedad y autogestión </a:t>
            </a:r>
            <a:r>
              <a:rPr lang="es-ES_tradnl" sz="2400" dirty="0"/>
              <a:t>(del Estado con el sector </a:t>
            </a:r>
            <a:r>
              <a:rPr lang="es-ES_tradnl" sz="2400" dirty="0" smtClean="0"/>
              <a:t>privado)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216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/>
              <a:t>Rigor científico y tecnológico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47853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Para referirse al glifosato </a:t>
            </a:r>
            <a:r>
              <a:rPr lang="es-ES" dirty="0"/>
              <a:t>l</a:t>
            </a:r>
            <a:r>
              <a:rPr lang="es-ES" dirty="0" smtClean="0"/>
              <a:t>a resolución conjunta </a:t>
            </a:r>
            <a:r>
              <a:rPr lang="es-ES" dirty="0"/>
              <a:t>considera un </a:t>
            </a:r>
            <a:r>
              <a:rPr lang="es-ES" b="1" dirty="0"/>
              <a:t>informe del año </a:t>
            </a:r>
            <a:r>
              <a:rPr lang="es-ES" b="1" dirty="0" smtClean="0"/>
              <a:t>2009 </a:t>
            </a:r>
            <a:r>
              <a:rPr lang="es-ES" dirty="0" smtClean="0"/>
              <a:t>(CONICET). </a:t>
            </a:r>
            <a:r>
              <a:rPr lang="es-ES" dirty="0"/>
              <a:t>Este antiguo informe </a:t>
            </a:r>
            <a:r>
              <a:rPr lang="es-ES" dirty="0" smtClean="0"/>
              <a:t>dictamina </a:t>
            </a:r>
            <a:r>
              <a:rPr lang="es-ES" dirty="0"/>
              <a:t>que realizando BPA el glifosato es de bajo riesgo para la salud </a:t>
            </a:r>
            <a:r>
              <a:rPr lang="es-ES" dirty="0" smtClean="0"/>
              <a:t>humana;</a:t>
            </a:r>
          </a:p>
          <a:p>
            <a:endParaRPr lang="es-ES" dirty="0" smtClean="0"/>
          </a:p>
          <a:p>
            <a:r>
              <a:rPr lang="es-ES" dirty="0" smtClean="0"/>
              <a:t>Omite el informe de </a:t>
            </a:r>
            <a:r>
              <a:rPr lang="es-ES" dirty="0"/>
              <a:t>la Agencia Internacional para la Investigación del Cáncer (IARC), dependiente de la Organización Mundial de la Salud (OMS) en su </a:t>
            </a:r>
            <a:r>
              <a:rPr lang="es-ES" b="1" dirty="0"/>
              <a:t>informe del 2015</a:t>
            </a:r>
            <a:r>
              <a:rPr lang="es-ES" dirty="0"/>
              <a:t>, </a:t>
            </a:r>
            <a:r>
              <a:rPr lang="es-ES" dirty="0" smtClean="0"/>
              <a:t>que demuestra </a:t>
            </a:r>
            <a:r>
              <a:rPr lang="es-ES" dirty="0"/>
              <a:t>que la exposición al glifosato aumenta la probabilidad de padecer </a:t>
            </a:r>
            <a:r>
              <a:rPr lang="es-ES" dirty="0" smtClean="0"/>
              <a:t>cáncer, </a:t>
            </a:r>
            <a:r>
              <a:rPr lang="es-ES" dirty="0"/>
              <a:t>considerándola en su clasificación como categoría IIA </a:t>
            </a:r>
            <a:r>
              <a:rPr lang="es-ES" dirty="0" smtClean="0"/>
              <a:t> (probablemente cancerígeno).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31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smtClean="0"/>
              <a:t>¿Qu</a:t>
            </a:r>
            <a:r>
              <a:rPr lang="es-ES_tradnl" b="1" dirty="0"/>
              <a:t>é</a:t>
            </a:r>
            <a:r>
              <a:rPr lang="es-ES_tradnl" b="1" dirty="0" smtClean="0"/>
              <a:t> dice la AMGBA de las BPA?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569493"/>
            <a:ext cx="10515600" cy="4607470"/>
          </a:xfrm>
        </p:spPr>
        <p:txBody>
          <a:bodyPr>
            <a:normAutofit/>
          </a:bodyPr>
          <a:lstStyle/>
          <a:p>
            <a:pPr algn="just"/>
            <a:r>
              <a:rPr lang="es-ES" sz="2000" dirty="0" smtClean="0"/>
              <a:t>Que las BPA </a:t>
            </a:r>
            <a:r>
              <a:rPr lang="es-ES" sz="2000" dirty="0"/>
              <a:t>constituyen un oxímoron ya que ¿cómo se van a poder hacer ‘buenas prácticas’ con </a:t>
            </a:r>
            <a:r>
              <a:rPr lang="es-ES" sz="2000" dirty="0" err="1"/>
              <a:t>agrotóxicos</a:t>
            </a:r>
            <a:r>
              <a:rPr lang="es-ES" sz="2000" dirty="0"/>
              <a:t>, que una vez que son liberados al ecosistema son moléculas incontrolables</a:t>
            </a:r>
            <a:r>
              <a:rPr lang="es-ES" sz="2000" dirty="0" smtClean="0"/>
              <a:t>?</a:t>
            </a:r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smtClean="0"/>
              <a:t>Que las BPA no son una propuesta nueva… si </a:t>
            </a:r>
            <a:r>
              <a:rPr lang="es-ES" sz="2000" dirty="0"/>
              <a:t>realizamos una evaluación de las BPA logradas en tantos años de su promoción vemos que la estrategia no ha </a:t>
            </a:r>
            <a:r>
              <a:rPr lang="es-ES" sz="2000" dirty="0" smtClean="0"/>
              <a:t>funcionado.</a:t>
            </a:r>
          </a:p>
          <a:p>
            <a:pPr algn="just"/>
            <a:endParaRPr lang="es-ES" sz="2000" dirty="0" smtClean="0"/>
          </a:p>
          <a:p>
            <a:pPr algn="just"/>
            <a:r>
              <a:rPr lang="es-ES" sz="2000" dirty="0"/>
              <a:t>Que las BPA constituyen una estrategia de las empresas responsables de la producción de “</a:t>
            </a:r>
            <a:r>
              <a:rPr lang="es-ES" sz="2000" dirty="0" smtClean="0"/>
              <a:t>fitosanitarios”: niega </a:t>
            </a:r>
            <a:r>
              <a:rPr lang="es-ES" sz="2000" dirty="0"/>
              <a:t>la naturaleza tóxica de las sustancias que diseñan y ofrecen; y </a:t>
            </a:r>
            <a:r>
              <a:rPr lang="es-ES" sz="2000" dirty="0" smtClean="0"/>
              <a:t>derivan </a:t>
            </a:r>
            <a:r>
              <a:rPr lang="es-ES" sz="2000" dirty="0"/>
              <a:t>su responsabilidad a los </a:t>
            </a:r>
            <a:r>
              <a:rPr lang="es-ES" sz="2000" dirty="0" smtClean="0"/>
              <a:t>“responsables” </a:t>
            </a:r>
            <a:r>
              <a:rPr lang="es-ES" sz="2000" dirty="0"/>
              <a:t>de su aplicación. </a:t>
            </a:r>
            <a:endParaRPr lang="es-ES" sz="2000" dirty="0" smtClean="0"/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smtClean="0"/>
              <a:t>Que la resolución excluya otras opciones productivas como las de transición agroecológica o de exportación certificada (orgánica), muestra el único objetivo perseguido: la legitimación del uso de </a:t>
            </a:r>
            <a:r>
              <a:rPr lang="es-ES" sz="2000" dirty="0" err="1" smtClean="0"/>
              <a:t>agrotóxicos</a:t>
            </a:r>
            <a:r>
              <a:rPr lang="es-ES" sz="2000" dirty="0" smtClean="0"/>
              <a:t> en las zonas periurbanas.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878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4CE726-AC92-4EAC-9F09-A3276C5C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31" y="5897"/>
            <a:ext cx="9136138" cy="68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8905" y="167922"/>
            <a:ext cx="9051837" cy="659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1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s-ES" sz="2800" b="1"/>
              <a:t>Utilización del sistema municipal de recolección de residuos urbanos para desechar envases de agrotóxicos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6716" y="1646277"/>
            <a:ext cx="4320003" cy="512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4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A452C3-5FAA-4218-BAA9-A2AE99A4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92" y="166255"/>
            <a:ext cx="10842172" cy="1638794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1</a:t>
            </a:r>
            <a:r>
              <a:rPr lang="es-ES" b="1" dirty="0" smtClean="0"/>
              <a:t>. El funcionamiento de la vida:</a:t>
            </a:r>
            <a:br>
              <a:rPr lang="es-ES" b="1" dirty="0" smtClean="0"/>
            </a:br>
            <a:r>
              <a:rPr lang="es-ES" sz="5300" b="1" dirty="0"/>
              <a:t>l</a:t>
            </a:r>
            <a:r>
              <a:rPr lang="es-ES" sz="5300" b="1" dirty="0" smtClean="0"/>
              <a:t>a Salud de los ecosistemas</a:t>
            </a:r>
            <a:r>
              <a:rPr lang="es-ES" b="1" dirty="0" smtClean="0"/>
              <a:t>.</a:t>
            </a:r>
            <a:br>
              <a:rPr lang="es-ES" b="1" dirty="0" smtClean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4234A7-5375-443D-B98F-994E22A9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733"/>
            <a:ext cx="10515600" cy="4962073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Los determinantes de la salud … de la causalidad </a:t>
            </a:r>
            <a:r>
              <a:rPr lang="es-ES" b="1" dirty="0" smtClean="0"/>
              <a:t>al </a:t>
            </a:r>
            <a:r>
              <a:rPr lang="es-ES" b="1" dirty="0"/>
              <a:t>pensamiento sistémico</a:t>
            </a:r>
            <a:r>
              <a:rPr lang="es-ES" b="1" dirty="0" smtClean="0"/>
              <a:t>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s-AR" dirty="0" smtClean="0"/>
              <a:t>De la máquina al sistema abierto (de las partes a las relaciones);</a:t>
            </a:r>
          </a:p>
          <a:p>
            <a:endParaRPr lang="es-AR" dirty="0" smtClean="0"/>
          </a:p>
          <a:p>
            <a:r>
              <a:rPr lang="es-AR" dirty="0" smtClean="0"/>
              <a:t>De las relaciones visibles al reconocimiento de las invisibles;</a:t>
            </a:r>
          </a:p>
          <a:p>
            <a:endParaRPr lang="es-AR" dirty="0" smtClean="0"/>
          </a:p>
          <a:p>
            <a:r>
              <a:rPr lang="es-AR" dirty="0" smtClean="0"/>
              <a:t>Del medio ambiente al ecosistema (con relaciones </a:t>
            </a:r>
            <a:r>
              <a:rPr lang="es-AR" dirty="0"/>
              <a:t>de </a:t>
            </a:r>
            <a:r>
              <a:rPr lang="es-AR" dirty="0" smtClean="0"/>
              <a:t>profunda interdependencia);</a:t>
            </a:r>
          </a:p>
          <a:p>
            <a:endParaRPr lang="es-ES" dirty="0" smtClean="0"/>
          </a:p>
          <a:p>
            <a:r>
              <a:rPr lang="es-ES" dirty="0" smtClean="0"/>
              <a:t>Hay </a:t>
            </a:r>
            <a:r>
              <a:rPr lang="es-ES" dirty="0"/>
              <a:t>una producción permanente de nuevas </a:t>
            </a:r>
            <a:r>
              <a:rPr lang="es-ES" dirty="0" smtClean="0"/>
              <a:t>relaciones.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C89EC1-69FE-4D7F-8AFE-3C7909B0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C117084-5253-48F6-9E12-61606017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9" y="57943"/>
            <a:ext cx="10308771" cy="77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Hojas de </a:t>
            </a:r>
            <a:r>
              <a:rPr lang="es-AR" dirty="0" err="1" smtClean="0"/>
              <a:t>paraiso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24" y="-1069144"/>
            <a:ext cx="4558416" cy="810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65811" y="313472"/>
            <a:ext cx="9490881" cy="533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70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FC4E78-2F81-4CD3-AAE1-DD95B93C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A8BAD0A-3C85-4A1B-B4CB-B3326579C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054" y="0"/>
            <a:ext cx="645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322200" y="122088"/>
            <a:ext cx="3547600" cy="978400"/>
          </a:xfrm>
          <a:prstGeom prst="rect">
            <a:avLst/>
          </a:prstGeom>
        </p:spPr>
        <p:txBody>
          <a:bodyPr wrap="square" lIns="121897" tIns="121897" rIns="121897" bIns="121897" anchor="t" anchorCtr="0">
            <a:noAutofit/>
          </a:bodyPr>
          <a:lstStyle/>
          <a:p>
            <a:pPr>
              <a:spcBef>
                <a:spcPts val="0"/>
              </a:spcBef>
            </a:pP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3261" r="1311" b="4262"/>
          <a:stretch/>
        </p:blipFill>
        <p:spPr>
          <a:xfrm>
            <a:off x="1" y="39975"/>
            <a:ext cx="12032105" cy="565628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9955" y="5846163"/>
            <a:ext cx="12122045" cy="69762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s-AR" dirty="0"/>
              <a:t>"Hasta los once días de iniciado el experimento, observamos que en todos los casos aumentó la concentración de fósforo total en el agua, debido a que este elemento forma parte de la formulación del herbicida".</a:t>
            </a:r>
          </a:p>
        </p:txBody>
      </p:sp>
    </p:spTree>
    <p:extLst>
      <p:ext uri="{BB962C8B-B14F-4D97-AF65-F5344CB8AC3E}">
        <p14:creationId xmlns:p14="http://schemas.microsoft.com/office/powerpoint/2010/main" val="26908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503" t="13653" r="27293" b="4767"/>
          <a:stretch/>
        </p:blipFill>
        <p:spPr>
          <a:xfrm>
            <a:off x="756745" y="122091"/>
            <a:ext cx="9890235" cy="64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2764" r="24178" b="4620"/>
          <a:stretch/>
        </p:blipFill>
        <p:spPr>
          <a:xfrm>
            <a:off x="945931" y="220716"/>
            <a:ext cx="10625957" cy="65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5 Paralelogramo"/>
          <p:cNvSpPr/>
          <p:nvPr/>
        </p:nvSpPr>
        <p:spPr>
          <a:xfrm>
            <a:off x="-80296" y="346305"/>
            <a:ext cx="11032079" cy="473043"/>
          </a:xfrm>
          <a:custGeom>
            <a:avLst/>
            <a:gdLst>
              <a:gd name="connsiteX0" fmla="*/ 0 w 9916704"/>
              <a:gd name="connsiteY0" fmla="*/ 1512168 h 1512168"/>
              <a:gd name="connsiteX1" fmla="*/ 951244 w 9916704"/>
              <a:gd name="connsiteY1" fmla="*/ 0 h 1512168"/>
              <a:gd name="connsiteX2" fmla="*/ 9916704 w 9916704"/>
              <a:gd name="connsiteY2" fmla="*/ 0 h 1512168"/>
              <a:gd name="connsiteX3" fmla="*/ 8965460 w 9916704"/>
              <a:gd name="connsiteY3" fmla="*/ 1512168 h 1512168"/>
              <a:gd name="connsiteX4" fmla="*/ 0 w 9916704"/>
              <a:gd name="connsiteY4" fmla="*/ 1512168 h 1512168"/>
              <a:gd name="connsiteX0" fmla="*/ 0 w 9029600"/>
              <a:gd name="connsiteY0" fmla="*/ 1498521 h 1512168"/>
              <a:gd name="connsiteX1" fmla="*/ 64140 w 9029600"/>
              <a:gd name="connsiteY1" fmla="*/ 0 h 1512168"/>
              <a:gd name="connsiteX2" fmla="*/ 9029600 w 9029600"/>
              <a:gd name="connsiteY2" fmla="*/ 0 h 1512168"/>
              <a:gd name="connsiteX3" fmla="*/ 8078356 w 9029600"/>
              <a:gd name="connsiteY3" fmla="*/ 1512168 h 1512168"/>
              <a:gd name="connsiteX4" fmla="*/ 0 w 9029600"/>
              <a:gd name="connsiteY4" fmla="*/ 1498521 h 1512168"/>
              <a:gd name="connsiteX0" fmla="*/ 0 w 8988657"/>
              <a:gd name="connsiteY0" fmla="*/ 1498521 h 1512168"/>
              <a:gd name="connsiteX1" fmla="*/ 23197 w 8988657"/>
              <a:gd name="connsiteY1" fmla="*/ 0 h 1512168"/>
              <a:gd name="connsiteX2" fmla="*/ 8988657 w 8988657"/>
              <a:gd name="connsiteY2" fmla="*/ 0 h 1512168"/>
              <a:gd name="connsiteX3" fmla="*/ 8037413 w 8988657"/>
              <a:gd name="connsiteY3" fmla="*/ 1512168 h 1512168"/>
              <a:gd name="connsiteX4" fmla="*/ 0 w 8988657"/>
              <a:gd name="connsiteY4" fmla="*/ 1498521 h 1512168"/>
              <a:gd name="connsiteX0" fmla="*/ 4099 w 8992756"/>
              <a:gd name="connsiteY0" fmla="*/ 1498521 h 1512168"/>
              <a:gd name="connsiteX1" fmla="*/ 0 w 8992756"/>
              <a:gd name="connsiteY1" fmla="*/ 0 h 1512168"/>
              <a:gd name="connsiteX2" fmla="*/ 8992756 w 8992756"/>
              <a:gd name="connsiteY2" fmla="*/ 0 h 1512168"/>
              <a:gd name="connsiteX3" fmla="*/ 8041512 w 8992756"/>
              <a:gd name="connsiteY3" fmla="*/ 1512168 h 1512168"/>
              <a:gd name="connsiteX4" fmla="*/ 4099 w 8992756"/>
              <a:gd name="connsiteY4" fmla="*/ 1498521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2756" h="1512168">
                <a:moveTo>
                  <a:pt x="4099" y="1498521"/>
                </a:moveTo>
                <a:cubicBezTo>
                  <a:pt x="2733" y="999014"/>
                  <a:pt x="1366" y="499507"/>
                  <a:pt x="0" y="0"/>
                </a:cubicBezTo>
                <a:lnTo>
                  <a:pt x="8992756" y="0"/>
                </a:lnTo>
                <a:lnTo>
                  <a:pt x="8041512" y="1512168"/>
                </a:lnTo>
                <a:lnTo>
                  <a:pt x="4099" y="149852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s-AR">
              <a:solidFill>
                <a:srgbClr val="FFFFFF"/>
              </a:solidFill>
            </a:endParaRPr>
          </a:p>
        </p:txBody>
      </p:sp>
      <p:sp>
        <p:nvSpPr>
          <p:cNvPr id="23" name="6 Paralelogramo"/>
          <p:cNvSpPr/>
          <p:nvPr/>
        </p:nvSpPr>
        <p:spPr>
          <a:xfrm>
            <a:off x="431372" y="133997"/>
            <a:ext cx="11760631" cy="630707"/>
          </a:xfrm>
          <a:custGeom>
            <a:avLst/>
            <a:gdLst>
              <a:gd name="connsiteX0" fmla="*/ 0 w 9865096"/>
              <a:gd name="connsiteY0" fmla="*/ 1448544 h 1448544"/>
              <a:gd name="connsiteX1" fmla="*/ 883771 w 9865096"/>
              <a:gd name="connsiteY1" fmla="*/ 0 h 1448544"/>
              <a:gd name="connsiteX2" fmla="*/ 9865096 w 9865096"/>
              <a:gd name="connsiteY2" fmla="*/ 0 h 1448544"/>
              <a:gd name="connsiteX3" fmla="*/ 8981325 w 9865096"/>
              <a:gd name="connsiteY3" fmla="*/ 1448544 h 1448544"/>
              <a:gd name="connsiteX4" fmla="*/ 0 w 9865096"/>
              <a:gd name="connsiteY4" fmla="*/ 1448544 h 1448544"/>
              <a:gd name="connsiteX0" fmla="*/ 85220 w 8981325"/>
              <a:gd name="connsiteY0" fmla="*/ 1448544 h 1448544"/>
              <a:gd name="connsiteX1" fmla="*/ 0 w 8981325"/>
              <a:gd name="connsiteY1" fmla="*/ 0 h 1448544"/>
              <a:gd name="connsiteX2" fmla="*/ 8981325 w 8981325"/>
              <a:gd name="connsiteY2" fmla="*/ 0 h 1448544"/>
              <a:gd name="connsiteX3" fmla="*/ 8097554 w 8981325"/>
              <a:gd name="connsiteY3" fmla="*/ 1448544 h 1448544"/>
              <a:gd name="connsiteX4" fmla="*/ 85220 w 8981325"/>
              <a:gd name="connsiteY4" fmla="*/ 1448544 h 1448544"/>
              <a:gd name="connsiteX0" fmla="*/ 0 w 8896105"/>
              <a:gd name="connsiteY0" fmla="*/ 1462192 h 1462192"/>
              <a:gd name="connsiteX1" fmla="*/ 10314 w 8896105"/>
              <a:gd name="connsiteY1" fmla="*/ 0 h 1462192"/>
              <a:gd name="connsiteX2" fmla="*/ 8896105 w 8896105"/>
              <a:gd name="connsiteY2" fmla="*/ 13648 h 1462192"/>
              <a:gd name="connsiteX3" fmla="*/ 8012334 w 8896105"/>
              <a:gd name="connsiteY3" fmla="*/ 1462192 h 1462192"/>
              <a:gd name="connsiteX4" fmla="*/ 0 w 8896105"/>
              <a:gd name="connsiteY4" fmla="*/ 1462192 h 146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6105" h="1462192">
                <a:moveTo>
                  <a:pt x="0" y="1462192"/>
                </a:moveTo>
                <a:lnTo>
                  <a:pt x="10314" y="0"/>
                </a:lnTo>
                <a:lnTo>
                  <a:pt x="8896105" y="13648"/>
                </a:lnTo>
                <a:lnTo>
                  <a:pt x="8012334" y="1462192"/>
                </a:lnTo>
                <a:lnTo>
                  <a:pt x="0" y="1462192"/>
                </a:lnTo>
                <a:close/>
              </a:path>
            </a:pathLst>
          </a:custGeom>
          <a:blipFill>
            <a:blip r:embed="rId3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s-AR" dirty="0">
              <a:solidFill>
                <a:srgbClr val="FFFFFF"/>
              </a:solidFill>
              <a:latin typeface="Corbel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1473917" y="593433"/>
            <a:ext cx="5430643" cy="6270200"/>
            <a:chOff x="2555776" y="548971"/>
            <a:chExt cx="4072982" cy="6270200"/>
          </a:xfrm>
        </p:grpSpPr>
        <p:pic>
          <p:nvPicPr>
            <p:cNvPr id="9" name="Picture 7" descr="C:\Users\luna\Downloads\agus\mapa\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548971"/>
              <a:ext cx="4072982" cy="623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9" descr="C:\Users\luna\Downloads\agus\mapa\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799342"/>
              <a:ext cx="3931882" cy="601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2 Flecha abajo"/>
          <p:cNvSpPr/>
          <p:nvPr/>
        </p:nvSpPr>
        <p:spPr>
          <a:xfrm>
            <a:off x="8436798" y="1556793"/>
            <a:ext cx="636852" cy="180020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3671932" y="4653136"/>
            <a:ext cx="3579616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3494023" y="5080479"/>
            <a:ext cx="375754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V="1">
            <a:off x="4714821" y="5863107"/>
            <a:ext cx="2549257" cy="3600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7693300" y="4468485"/>
            <a:ext cx="3356864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dirty="0"/>
              <a:t>500/200 µg/kg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7911382" y="5031217"/>
            <a:ext cx="3040417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dirty="0"/>
              <a:t>1800/470 µg/kg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7791715" y="5714460"/>
            <a:ext cx="3160092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dirty="0"/>
              <a:t>3000/5300 µg/kg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507476" y="1023601"/>
            <a:ext cx="3356864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dirty="0"/>
              <a:t>GLY/AMPA µg/kg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6237932" y="1014117"/>
            <a:ext cx="3356864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dirty="0"/>
              <a:t>LD/LD µg/kg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5461740" y="99220"/>
            <a:ext cx="6192011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MX" sz="3200" b="1" dirty="0">
                <a:solidFill>
                  <a:srgbClr val="FFFFFF"/>
                </a:solidFill>
              </a:rPr>
              <a:t>Sedimentos Años 2011/2012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7056107" y="3441789"/>
            <a:ext cx="4800533" cy="127214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s-AR" b="1" i="1" dirty="0" err="1" smtClean="0">
                <a:solidFill>
                  <a:srgbClr val="FF0000"/>
                </a:solidFill>
                <a:latin typeface="Arial Black" pitchFamily="34" charset="0"/>
              </a:rPr>
              <a:t>Clorpirifos</a:t>
            </a:r>
            <a:r>
              <a:rPr lang="es-AR" i="1" dirty="0" smtClean="0">
                <a:latin typeface="Arial Black" pitchFamily="34" charset="0"/>
              </a:rPr>
              <a:t> – </a:t>
            </a:r>
            <a:r>
              <a:rPr lang="es-AR" i="1" dirty="0" err="1" smtClean="0">
                <a:latin typeface="Arial Black" pitchFamily="34" charset="0"/>
              </a:rPr>
              <a:t>Cipermetrina</a:t>
            </a:r>
            <a:r>
              <a:rPr lang="es-AR" i="1" dirty="0" smtClean="0">
                <a:latin typeface="Arial Black" pitchFamily="34" charset="0"/>
              </a:rPr>
              <a:t> - </a:t>
            </a:r>
            <a:r>
              <a:rPr lang="es-AR" i="1" dirty="0" err="1" smtClean="0">
                <a:solidFill>
                  <a:srgbClr val="CCCCCC">
                    <a:lumMod val="75000"/>
                  </a:srgbClr>
                </a:solidFill>
                <a:latin typeface="Arial Black" pitchFamily="34" charset="0"/>
              </a:rPr>
              <a:t>Endosulfanes</a:t>
            </a:r>
            <a:r>
              <a:rPr lang="es-AR" i="1" dirty="0" smtClean="0">
                <a:latin typeface="Arial Black" pitchFamily="34" charset="0"/>
              </a:rPr>
              <a:t> : </a:t>
            </a:r>
            <a:r>
              <a:rPr lang="es-AR" b="1" i="1" dirty="0" smtClean="0">
                <a:solidFill>
                  <a:srgbClr val="0070C0"/>
                </a:solidFill>
                <a:latin typeface="Arial Black" pitchFamily="34" charset="0"/>
              </a:rPr>
              <a:t>Plaguicidas más relevantes</a:t>
            </a:r>
          </a:p>
          <a:p>
            <a:pPr algn="ctr"/>
            <a:r>
              <a:rPr lang="es-AR" b="1" i="1" dirty="0" smtClean="0">
                <a:solidFill>
                  <a:srgbClr val="C00000"/>
                </a:solidFill>
                <a:latin typeface="Arial Black" pitchFamily="34" charset="0"/>
              </a:rPr>
              <a:t>Sumado al Glifosato</a:t>
            </a:r>
            <a:endParaRPr lang="es-AR" b="1" i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8016214" y="6381342"/>
            <a:ext cx="2693473" cy="410369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txBody>
          <a:bodyPr wrap="none" lIns="121917" tIns="60958" rIns="121917" bIns="60958" rtlCol="0">
            <a:spAutoFit/>
          </a:bodyPr>
          <a:lstStyle/>
          <a:p>
            <a:r>
              <a:rPr lang="es-AR" dirty="0" smtClean="0">
                <a:solidFill>
                  <a:srgbClr val="FFFFFF"/>
                </a:solidFill>
                <a:latin typeface="Arial Black" pitchFamily="34" charset="0"/>
              </a:rPr>
              <a:t>EMISA. U. La Plata</a:t>
            </a:r>
            <a:endParaRPr lang="es-AR" dirty="0">
              <a:solidFill>
                <a:srgbClr val="FFFFFF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58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976" t="13418" r="2471" b="4159"/>
          <a:stretch/>
        </p:blipFill>
        <p:spPr>
          <a:xfrm>
            <a:off x="21983" y="611295"/>
            <a:ext cx="12170017" cy="5843753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32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06302" y="2023804"/>
            <a:ext cx="10515600" cy="1325563"/>
          </a:xfrm>
        </p:spPr>
        <p:txBody>
          <a:bodyPr/>
          <a:lstStyle/>
          <a:p>
            <a:pPr algn="ctr"/>
            <a:r>
              <a:rPr lang="es-AR" b="1" dirty="0" smtClean="0"/>
              <a:t>¿Y la alimentación? </a:t>
            </a:r>
            <a:endParaRPr lang="es-AR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1864426" y="3313216"/>
            <a:ext cx="91915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 smtClean="0"/>
              <a:t>Carnes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 smtClean="0"/>
              <a:t>Cereales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 smtClean="0"/>
              <a:t>Lácteos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 smtClean="0"/>
              <a:t>Frutas, verduras, hortalizas…</a:t>
            </a:r>
          </a:p>
        </p:txBody>
      </p:sp>
    </p:spTree>
    <p:extLst>
      <p:ext uri="{BB962C8B-B14F-4D97-AF65-F5344CB8AC3E}">
        <p14:creationId xmlns:p14="http://schemas.microsoft.com/office/powerpoint/2010/main" val="3410727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7095" r="2395" b="8907"/>
          <a:stretch/>
        </p:blipFill>
        <p:spPr>
          <a:xfrm>
            <a:off x="0" y="472968"/>
            <a:ext cx="12424741" cy="45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Modelos de causalidades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8206"/>
          </a:xfrm>
        </p:spPr>
        <p:txBody>
          <a:bodyPr/>
          <a:lstStyle/>
          <a:p>
            <a:r>
              <a:rPr lang="es-AR" dirty="0" err="1" smtClean="0"/>
              <a:t>Unicausal</a:t>
            </a:r>
            <a:r>
              <a:rPr lang="es-AR" dirty="0" smtClean="0"/>
              <a:t>            A                      B</a:t>
            </a:r>
          </a:p>
          <a:p>
            <a:endParaRPr lang="es-AR" dirty="0" smtClean="0"/>
          </a:p>
          <a:p>
            <a:endParaRPr lang="es-AR" dirty="0"/>
          </a:p>
          <a:p>
            <a:r>
              <a:rPr lang="es-AR" dirty="0" smtClean="0"/>
              <a:t>Multicausal      	A</a:t>
            </a:r>
          </a:p>
          <a:p>
            <a:pPr marL="2743200" lvl="6" indent="0">
              <a:buNone/>
            </a:pPr>
            <a:r>
              <a:rPr lang="es-AR" sz="2800" dirty="0" smtClean="0"/>
              <a:t>B                          </a:t>
            </a:r>
          </a:p>
          <a:p>
            <a:pPr marL="2743200" lvl="6" indent="0">
              <a:buNone/>
            </a:pPr>
            <a:r>
              <a:rPr lang="es-AR" sz="2800" dirty="0" smtClean="0"/>
              <a:t>C                                    E</a:t>
            </a:r>
          </a:p>
          <a:p>
            <a:pPr marL="2743200" lvl="6" indent="0">
              <a:buNone/>
            </a:pPr>
            <a:r>
              <a:rPr lang="es-AR" sz="2800" dirty="0" smtClean="0"/>
              <a:t>D</a:t>
            </a:r>
          </a:p>
          <a:p>
            <a:pPr marL="457200" lvl="6" indent="-457200"/>
            <a:endParaRPr lang="es-AR" sz="2800" dirty="0" smtClean="0"/>
          </a:p>
          <a:p>
            <a:pPr marL="457200" lvl="6" indent="-457200"/>
            <a:r>
              <a:rPr lang="es-AR" sz="3600" b="1" dirty="0" smtClean="0"/>
              <a:t>En </a:t>
            </a:r>
            <a:r>
              <a:rPr lang="es-AR" sz="3600" b="1" dirty="0"/>
              <a:t>red</a:t>
            </a:r>
          </a:p>
        </p:txBody>
      </p:sp>
      <p:sp>
        <p:nvSpPr>
          <p:cNvPr id="4" name="3 Flecha derecha"/>
          <p:cNvSpPr/>
          <p:nvPr/>
        </p:nvSpPr>
        <p:spPr>
          <a:xfrm>
            <a:off x="3889420" y="1996225"/>
            <a:ext cx="1442434" cy="1674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33" name="1032 Conector curvado"/>
          <p:cNvCxnSpPr/>
          <p:nvPr/>
        </p:nvCxnSpPr>
        <p:spPr>
          <a:xfrm>
            <a:off x="4082604" y="3649013"/>
            <a:ext cx="2575774" cy="862885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curvado"/>
          <p:cNvCxnSpPr/>
          <p:nvPr/>
        </p:nvCxnSpPr>
        <p:spPr>
          <a:xfrm>
            <a:off x="4005330" y="4060958"/>
            <a:ext cx="2653048" cy="422856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curvado"/>
          <p:cNvCxnSpPr/>
          <p:nvPr/>
        </p:nvCxnSpPr>
        <p:spPr>
          <a:xfrm flipV="1">
            <a:off x="4024648" y="4483814"/>
            <a:ext cx="2614411" cy="28084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curvado"/>
          <p:cNvCxnSpPr/>
          <p:nvPr/>
        </p:nvCxnSpPr>
        <p:spPr>
          <a:xfrm flipV="1">
            <a:off x="4082604" y="4483814"/>
            <a:ext cx="2575774" cy="519449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n 3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041" y="13356"/>
            <a:ext cx="757171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" name="Line 1"/>
          <p:cNvSpPr/>
          <p:nvPr/>
        </p:nvSpPr>
        <p:spPr>
          <a:xfrm>
            <a:off x="3980849" y="261088"/>
            <a:ext cx="1382388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2"/>
          <p:cNvSpPr/>
          <p:nvPr/>
        </p:nvSpPr>
        <p:spPr>
          <a:xfrm>
            <a:off x="2515286" y="6074751"/>
            <a:ext cx="4964031" cy="717991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1446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142" y="841362"/>
            <a:ext cx="8619717" cy="517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3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37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769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01521" y="855417"/>
            <a:ext cx="10363200" cy="1470025"/>
          </a:xfrm>
        </p:spPr>
        <p:txBody>
          <a:bodyPr>
            <a:normAutofit/>
          </a:bodyPr>
          <a:lstStyle/>
          <a:p>
            <a:r>
              <a:rPr lang="es-AR" sz="3600" b="1" dirty="0" smtClean="0"/>
              <a:t>Las Buenas Prácticas Agropecuarias… reflexionando un poco…</a:t>
            </a:r>
            <a:endParaRPr lang="es-AR" sz="36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07583" y="2184027"/>
            <a:ext cx="9255617" cy="4257717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tx1"/>
                </a:solidFill>
              </a:rPr>
              <a:t>¿Quienes levantan esa bandera?;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tx1"/>
                </a:solidFill>
              </a:rPr>
              <a:t>¿Cuales son sus sentidos sociales? (económico-productivo, desarrollista, estrategia de gestión política (respuesta a demandas sociales, legitimación social, corrimiento de las líneas de exclusión);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¿</a:t>
            </a:r>
            <a:r>
              <a:rPr lang="es-AR" dirty="0" smtClean="0">
                <a:solidFill>
                  <a:schemeClr val="tx1"/>
                </a:solidFill>
              </a:rPr>
              <a:t>Qué fuerzas sociales resisten a dicha estrategia?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chemeClr val="tx1"/>
                </a:solidFill>
              </a:rPr>
              <a:t>¿Cómo funciona como ‘concepto dispositivo’?</a:t>
            </a:r>
            <a:endParaRPr lang="es-AR" dirty="0">
              <a:solidFill>
                <a:schemeClr val="tx1"/>
              </a:solidFill>
            </a:endParaRPr>
          </a:p>
          <a:p>
            <a:pPr algn="l"/>
            <a:endParaRPr lang="es-A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A9FF02-8D22-4D72-9173-DD3905EF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35C67B-8078-4F28-B552-84C8E326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D7ACC51-3E2F-433B-B3CF-AF0BF313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97" y="230188"/>
            <a:ext cx="9334413" cy="5946775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4538949" y="5310130"/>
            <a:ext cx="3591499" cy="866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8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563375-70A0-4EE3-8897-C1D5F7A9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95D1D17-0625-4ED7-84F7-147E659E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048"/>
            <a:ext cx="11960994" cy="67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 smtClean="0"/>
              <a:t>Contexto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4683014"/>
          </a:xfrm>
        </p:spPr>
        <p:txBody>
          <a:bodyPr>
            <a:normAutofit fontScale="92500" lnSpcReduction="20000"/>
          </a:bodyPr>
          <a:lstStyle/>
          <a:p>
            <a:pPr algn="just"/>
            <a:endParaRPr lang="es-ES_tradnl" dirty="0"/>
          </a:p>
          <a:p>
            <a:pPr algn="just"/>
            <a:r>
              <a:rPr lang="es-ES_tradnl" dirty="0"/>
              <a:t>La subjetividad </a:t>
            </a:r>
            <a:r>
              <a:rPr lang="es-ES_tradnl" dirty="0" err="1"/>
              <a:t>capitalística</a:t>
            </a:r>
            <a:r>
              <a:rPr lang="es-ES_tradnl" dirty="0"/>
              <a:t> (con sus </a:t>
            </a:r>
            <a:r>
              <a:rPr lang="es-ES_tradnl" dirty="0" smtClean="0"/>
              <a:t>deseos </a:t>
            </a:r>
            <a:r>
              <a:rPr lang="es-ES_tradnl" dirty="0"/>
              <a:t>y cultura), goza de gran consenso social</a:t>
            </a:r>
            <a:r>
              <a:rPr lang="es-ES_tradnl" dirty="0" smtClean="0"/>
              <a:t>;</a:t>
            </a:r>
          </a:p>
          <a:p>
            <a:pPr algn="just"/>
            <a:endParaRPr lang="es-AR" dirty="0" smtClean="0"/>
          </a:p>
          <a:p>
            <a:pPr algn="just"/>
            <a:r>
              <a:rPr lang="es-AR" dirty="0" smtClean="0"/>
              <a:t>Las universidades produjeron efectos </a:t>
            </a:r>
            <a:r>
              <a:rPr lang="es-AR" dirty="0"/>
              <a:t>en la </a:t>
            </a:r>
            <a:r>
              <a:rPr lang="es-AR" dirty="0" smtClean="0"/>
              <a:t>interpretación de </a:t>
            </a:r>
            <a:r>
              <a:rPr lang="es-AR" dirty="0"/>
              <a:t>la </a:t>
            </a:r>
            <a:r>
              <a:rPr lang="es-AR" dirty="0" smtClean="0"/>
              <a:t>realidad (agr</a:t>
            </a:r>
            <a:r>
              <a:rPr lang="es-AR" dirty="0"/>
              <a:t>ó</a:t>
            </a:r>
            <a:r>
              <a:rPr lang="es-AR" dirty="0" smtClean="0"/>
              <a:t>nomos, médicos, docentes, etc.).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L</a:t>
            </a:r>
            <a:r>
              <a:rPr lang="es-ES_tradnl" dirty="0" smtClean="0"/>
              <a:t>os </a:t>
            </a:r>
            <a:r>
              <a:rPr lang="es-ES_tradnl" dirty="0"/>
              <a:t>procesos sociales van imprimiendo cambios a las </a:t>
            </a:r>
            <a:r>
              <a:rPr lang="es-ES_tradnl" dirty="0" smtClean="0"/>
              <a:t>situaciones, la </a:t>
            </a:r>
            <a:r>
              <a:rPr lang="es-ES_tradnl" dirty="0"/>
              <a:t>percepción social </a:t>
            </a:r>
            <a:r>
              <a:rPr lang="es-ES_tradnl" dirty="0" smtClean="0"/>
              <a:t>que los agroquímicos son </a:t>
            </a:r>
            <a:r>
              <a:rPr lang="es-ES_tradnl" dirty="0" err="1" smtClean="0"/>
              <a:t>agrotóxicos</a:t>
            </a:r>
            <a:r>
              <a:rPr lang="es-ES_tradnl" dirty="0" smtClean="0"/>
              <a:t> está </a:t>
            </a:r>
            <a:r>
              <a:rPr lang="es-ES_tradnl" dirty="0"/>
              <a:t>en una línea cercana a la </a:t>
            </a:r>
            <a:r>
              <a:rPr lang="es-ES_tradnl" b="1" dirty="0"/>
              <a:t>masa crítica</a:t>
            </a:r>
            <a:r>
              <a:rPr lang="es-ES_tradnl" dirty="0" smtClean="0"/>
              <a:t>;</a:t>
            </a:r>
          </a:p>
          <a:p>
            <a:pPr algn="just"/>
            <a:endParaRPr lang="es-ES_tradnl" dirty="0"/>
          </a:p>
          <a:p>
            <a:pPr marL="342900" indent="-342900" algn="just"/>
            <a:r>
              <a:rPr lang="es-ES_tradnl" dirty="0"/>
              <a:t>Los conflictos son entre agentes sociales que tienen distintas </a:t>
            </a:r>
            <a:r>
              <a:rPr lang="es-ES_tradnl" dirty="0" smtClean="0"/>
              <a:t>necesidades, intereses y distintas lógicas, pero por sobre todo distintas fuerzas;</a:t>
            </a:r>
            <a:endParaRPr lang="es-ES_tradnl" dirty="0"/>
          </a:p>
          <a:p>
            <a:endParaRPr lang="es-ES" dirty="0"/>
          </a:p>
          <a:p>
            <a:pPr algn="just"/>
            <a:endParaRPr lang="es-ES_tradnl" dirty="0"/>
          </a:p>
          <a:p>
            <a:endParaRPr lang="es-ES_tradnl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248" y="46570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AR" b="1" dirty="0" smtClean="0"/>
              <a:t>¿Y las instituciones?...</a:t>
            </a:r>
            <a:r>
              <a:rPr lang="es-AR" dirty="0" smtClean="0"/>
              <a:t> bien</a:t>
            </a:r>
            <a:r>
              <a:rPr lang="es-AR" dirty="0"/>
              <a:t>, gracias.</a:t>
            </a:r>
            <a:br>
              <a:rPr lang="es-AR" dirty="0"/>
            </a:b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2304" y="1665027"/>
            <a:ext cx="10972800" cy="479036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dirty="0"/>
              <a:t>La reproducción de las instituciones siempre está antes que las fuerzas internas transformadoras</a:t>
            </a:r>
            <a:r>
              <a:rPr lang="es-ES" dirty="0" smtClean="0"/>
              <a:t>;</a:t>
            </a:r>
          </a:p>
          <a:p>
            <a:pPr algn="just"/>
            <a:endParaRPr lang="es-ES" dirty="0"/>
          </a:p>
          <a:p>
            <a:pPr algn="just"/>
            <a:r>
              <a:rPr lang="es-ES_tradnl" dirty="0" smtClean="0"/>
              <a:t>Los </a:t>
            </a:r>
            <a:r>
              <a:rPr lang="es-ES_tradnl" dirty="0"/>
              <a:t>intereses económicos no solo son más fuertes que otros intereses sociales, sino </a:t>
            </a:r>
            <a:r>
              <a:rPr lang="es-ES_tradnl" dirty="0" smtClean="0"/>
              <a:t>que esta relación de fuerzas sociales se </a:t>
            </a:r>
            <a:r>
              <a:rPr lang="es-ES_tradnl" dirty="0"/>
              <a:t>encuentran </a:t>
            </a:r>
            <a:r>
              <a:rPr lang="es-ES_tradnl" dirty="0" smtClean="0"/>
              <a:t>cristalizadas </a:t>
            </a:r>
            <a:r>
              <a:rPr lang="es-ES_tradnl" dirty="0"/>
              <a:t>en las propias instituciones</a:t>
            </a:r>
            <a:r>
              <a:rPr lang="es-ES_tradnl" dirty="0" smtClean="0"/>
              <a:t>;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Los vecinos organizados son débiles respecto a las fuerzas económicas e </a:t>
            </a:r>
            <a:r>
              <a:rPr lang="es-ES_tradnl" dirty="0" smtClean="0"/>
              <a:t>institucionales;</a:t>
            </a:r>
          </a:p>
          <a:p>
            <a:pPr algn="just"/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bien </a:t>
            </a:r>
            <a:r>
              <a:rPr lang="es-ES_tradnl" dirty="0" smtClean="0"/>
              <a:t>la bandera de las BPA la levanta principalmente </a:t>
            </a:r>
            <a:r>
              <a:rPr lang="es-ES_tradnl" dirty="0"/>
              <a:t>el sector privado, se configura en la principal política de </a:t>
            </a:r>
            <a:r>
              <a:rPr lang="es-ES_tradnl" dirty="0" smtClean="0"/>
              <a:t>Estado en la materia: </a:t>
            </a:r>
            <a:r>
              <a:rPr lang="es-ES_tradnl" dirty="0"/>
              <a:t>responde a necesidades productivas y a demandas sociales de cuidado de la salud de las comunidades</a:t>
            </a:r>
            <a:r>
              <a:rPr lang="es-ES_tradnl" dirty="0" smtClean="0"/>
              <a:t>;</a:t>
            </a:r>
          </a:p>
          <a:p>
            <a:endParaRPr lang="es-ES_tradnl" dirty="0"/>
          </a:p>
          <a:p>
            <a:pPr algn="just"/>
            <a:r>
              <a:rPr lang="es-ES_tradnl" dirty="0"/>
              <a:t>La contradicción técnica se sostiene con argumentos políticos;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43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90" y="488641"/>
            <a:ext cx="9840788" cy="5516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5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Efecto hormonal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0" name="Picture 2" descr="J:\Recepto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9" y="2604797"/>
            <a:ext cx="4560460" cy="28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receptores-de-membranas-celulares-21-6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39" y="1610900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90" y="0"/>
            <a:ext cx="12710450" cy="712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0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6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Segunda parte: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000" dirty="0"/>
              <a:t>Hacia la acción organizada</a:t>
            </a:r>
          </a:p>
        </p:txBody>
      </p:sp>
    </p:spTree>
    <p:extLst>
      <p:ext uri="{BB962C8B-B14F-4D97-AF65-F5344CB8AC3E}">
        <p14:creationId xmlns:p14="http://schemas.microsoft.com/office/powerpoint/2010/main" val="42550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58467" y="180440"/>
            <a:ext cx="10363200" cy="1470025"/>
          </a:xfrm>
        </p:spPr>
        <p:txBody>
          <a:bodyPr/>
          <a:lstStyle/>
          <a:p>
            <a:r>
              <a:rPr lang="es-ES_tradnl" dirty="0" smtClean="0"/>
              <a:t>El árbol de problema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smtClean="0"/>
          </a:p>
          <a:p>
            <a:r>
              <a:rPr lang="es-ES_tradnl" smtClean="0"/>
              <a:t>plenario</a:t>
            </a:r>
            <a:endParaRPr lang="es-ES" dirty="0"/>
          </a:p>
        </p:txBody>
      </p:sp>
      <p:pic>
        <p:nvPicPr>
          <p:cNvPr id="1026" name="Picture 2" descr="J:\Arbol de problem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10" y="1938968"/>
            <a:ext cx="6357984" cy="39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00609" y="3771900"/>
            <a:ext cx="430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‘El </a:t>
            </a:r>
            <a:r>
              <a:rPr lang="es-AR" b="1" dirty="0"/>
              <a:t>concepto de las BPA vuelve a legitimar socialmente el uso de </a:t>
            </a:r>
            <a:r>
              <a:rPr lang="es-AR" b="1" dirty="0" err="1" smtClean="0"/>
              <a:t>agrotóxicos</a:t>
            </a:r>
            <a:r>
              <a:rPr lang="es-AR" b="1" dirty="0" smtClean="0"/>
              <a:t>’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9095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4149" y="313900"/>
            <a:ext cx="11054687" cy="2250966"/>
          </a:xfrm>
        </p:spPr>
        <p:txBody>
          <a:bodyPr>
            <a:normAutofit/>
          </a:bodyPr>
          <a:lstStyle/>
          <a:p>
            <a:r>
              <a:rPr lang="es-ES_tradnl" dirty="0" smtClean="0"/>
              <a:t>Trabajo en pequeños grupos.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3600" dirty="0" smtClean="0"/>
              <a:t>Consigna 1:</a:t>
            </a:r>
            <a:endParaRPr lang="es-ES" sz="3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61850" y="2949766"/>
            <a:ext cx="8534400" cy="3123488"/>
          </a:xfrm>
        </p:spPr>
        <p:txBody>
          <a:bodyPr>
            <a:noAutofit/>
          </a:bodyPr>
          <a:lstStyle/>
          <a:p>
            <a:r>
              <a:rPr lang="es-AR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Elaborar un árbol de problemas considerando al concepto BPA como un problema… </a:t>
            </a:r>
          </a:p>
          <a:p>
            <a:endParaRPr lang="es-AR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s-AR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	</a:t>
            </a:r>
          </a:p>
          <a:p>
            <a:r>
              <a:rPr lang="es-AR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“El concepto de las BPA vuelve a legitimar socialmente el uso de </a:t>
            </a:r>
            <a:r>
              <a:rPr lang="es-AR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agrotóxicos</a:t>
            </a:r>
            <a:r>
              <a:rPr lang="es-AR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</a:t>
            </a:r>
          </a:p>
          <a:p>
            <a:endParaRPr lang="es-AR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9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0650" y="1417907"/>
            <a:ext cx="10363200" cy="1470025"/>
          </a:xfrm>
        </p:spPr>
        <p:txBody>
          <a:bodyPr/>
          <a:lstStyle/>
          <a:p>
            <a:r>
              <a:rPr lang="es-AR" dirty="0"/>
              <a:t>Consigna </a:t>
            </a:r>
            <a:r>
              <a:rPr lang="es-AR" dirty="0" smtClean="0"/>
              <a:t>2: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51906" y="3886200"/>
            <a:ext cx="9642764" cy="1752600"/>
          </a:xfrm>
        </p:spPr>
        <p:txBody>
          <a:bodyPr/>
          <a:lstStyle/>
          <a:p>
            <a:r>
              <a:rPr lang="es-AR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¿Cómo desarmamos el dispositivo BPA?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4023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33125"/>
              </p:ext>
            </p:extLst>
          </p:nvPr>
        </p:nvGraphicFramePr>
        <p:xfrm>
          <a:off x="3398589" y="1315071"/>
          <a:ext cx="5009141" cy="4400891"/>
        </p:xfrm>
        <a:graphic>
          <a:graphicData uri="http://schemas.openxmlformats.org/drawingml/2006/table">
            <a:tbl>
              <a:tblPr/>
              <a:tblGrid>
                <a:gridCol w="1946720"/>
                <a:gridCol w="2539872"/>
                <a:gridCol w="522549"/>
              </a:tblGrid>
              <a:tr h="549939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OBJETIVOS</a:t>
                      </a:r>
                    </a:p>
                    <a:p>
                      <a:pPr algn="ctr"/>
                      <a:r>
                        <a:rPr lang="es-ES_tradnl" b="1" dirty="0" smtClean="0"/>
                        <a:t>(ramas y raíces)</a:t>
                      </a:r>
                      <a:endParaRPr lang="es-ES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 smtClean="0"/>
                        <a:t>ESTRATEGIAS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0811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2210937" y="668740"/>
            <a:ext cx="787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b="1" dirty="0" smtClean="0"/>
              <a:t>¿Cómo desarmamos el dispositivo BPA?</a:t>
            </a:r>
            <a:endParaRPr lang="es-AR" sz="3600" b="1" dirty="0"/>
          </a:p>
        </p:txBody>
      </p:sp>
    </p:spTree>
    <p:extLst>
      <p:ext uri="{BB962C8B-B14F-4D97-AF65-F5344CB8AC3E}">
        <p14:creationId xmlns:p14="http://schemas.microsoft.com/office/powerpoint/2010/main" val="1472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6000" b="1" dirty="0" smtClean="0"/>
              <a:t>Muchas Gracias.</a:t>
            </a:r>
            <a:endParaRPr lang="es-ES" sz="6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4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E1FA66-0293-4066-A37B-D403B525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dirty="0"/>
              <a:t>Reflexiones - Propuestas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ACEDC3-69CA-499D-9DDC-6B7AEFBBA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074" name="Picture 2" descr="J:\redes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53" y="165254"/>
            <a:ext cx="8906989" cy="65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4 Conector curvado"/>
          <p:cNvCxnSpPr/>
          <p:nvPr/>
        </p:nvCxnSpPr>
        <p:spPr>
          <a:xfrm rot="16200000" flipH="1">
            <a:off x="7914066" y="5233390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906073" y="1212896"/>
            <a:ext cx="850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cxnSp>
        <p:nvCxnSpPr>
          <p:cNvPr id="15" name="14 Conector curvado"/>
          <p:cNvCxnSpPr/>
          <p:nvPr/>
        </p:nvCxnSpPr>
        <p:spPr>
          <a:xfrm rot="16200000" flipH="1">
            <a:off x="2451278" y="1006973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curvado"/>
          <p:cNvCxnSpPr/>
          <p:nvPr/>
        </p:nvCxnSpPr>
        <p:spPr>
          <a:xfrm rot="16200000" flipH="1">
            <a:off x="9851977" y="4198787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curvado"/>
          <p:cNvCxnSpPr/>
          <p:nvPr/>
        </p:nvCxnSpPr>
        <p:spPr>
          <a:xfrm rot="16200000" flipH="1">
            <a:off x="6671257" y="702173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curvado"/>
          <p:cNvCxnSpPr/>
          <p:nvPr/>
        </p:nvCxnSpPr>
        <p:spPr>
          <a:xfrm rot="16200000" flipH="1">
            <a:off x="4303689" y="5955794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curvado"/>
          <p:cNvCxnSpPr/>
          <p:nvPr/>
        </p:nvCxnSpPr>
        <p:spPr>
          <a:xfrm flipV="1">
            <a:off x="10309179" y="2509951"/>
            <a:ext cx="908323" cy="31696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curvado"/>
          <p:cNvCxnSpPr/>
          <p:nvPr/>
        </p:nvCxnSpPr>
        <p:spPr>
          <a:xfrm rot="16200000" flipH="1">
            <a:off x="5902903" y="5690591"/>
            <a:ext cx="914401" cy="540912"/>
          </a:xfrm>
          <a:prstGeom prst="curvedConnector3">
            <a:avLst>
              <a:gd name="adj1" fmla="val 47183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curvado"/>
          <p:cNvCxnSpPr/>
          <p:nvPr/>
        </p:nvCxnSpPr>
        <p:spPr>
          <a:xfrm rot="5400000" flipH="1" flipV="1">
            <a:off x="10242819" y="912348"/>
            <a:ext cx="1041044" cy="90832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curvado"/>
          <p:cNvCxnSpPr/>
          <p:nvPr/>
        </p:nvCxnSpPr>
        <p:spPr>
          <a:xfrm rot="10800000" flipV="1">
            <a:off x="1171979" y="2509949"/>
            <a:ext cx="875762" cy="77416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curvado"/>
          <p:cNvCxnSpPr/>
          <p:nvPr/>
        </p:nvCxnSpPr>
        <p:spPr>
          <a:xfrm flipV="1">
            <a:off x="1636153" y="4716089"/>
            <a:ext cx="1272327" cy="78775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5031346" y="1403273"/>
            <a:ext cx="18266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1" name="30 CuadroTexto"/>
          <p:cNvSpPr txBox="1"/>
          <p:nvPr/>
        </p:nvSpPr>
        <p:spPr>
          <a:xfrm>
            <a:off x="7398914" y="515428"/>
            <a:ext cx="29102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072" name="3071 CuadroTexto"/>
          <p:cNvSpPr txBox="1"/>
          <p:nvPr/>
        </p:nvSpPr>
        <p:spPr>
          <a:xfrm>
            <a:off x="8538693" y="4469243"/>
            <a:ext cx="1236372" cy="6407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073" name="3072 CuadroTexto"/>
          <p:cNvSpPr txBox="1"/>
          <p:nvPr/>
        </p:nvSpPr>
        <p:spPr>
          <a:xfrm>
            <a:off x="3178935" y="6104586"/>
            <a:ext cx="11612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20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s-AR" dirty="0" smtClean="0">
              <a:solidFill>
                <a:prstClr val="black"/>
              </a:solidFill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prstClr val="black"/>
                </a:solidFill>
              </a:rPr>
              <a:t>Vivir </a:t>
            </a:r>
            <a:r>
              <a:rPr lang="es-AR" dirty="0">
                <a:solidFill>
                  <a:prstClr val="black"/>
                </a:solidFill>
              </a:rPr>
              <a:t>expuestos a </a:t>
            </a:r>
            <a:r>
              <a:rPr lang="es-AR" dirty="0" err="1">
                <a:solidFill>
                  <a:prstClr val="black"/>
                </a:solidFill>
              </a:rPr>
              <a:t>agrotóxicos</a:t>
            </a:r>
            <a:r>
              <a:rPr lang="es-AR" dirty="0">
                <a:solidFill>
                  <a:prstClr val="black"/>
                </a:solidFill>
              </a:rPr>
              <a:t> establece nuevas </a:t>
            </a:r>
            <a:r>
              <a:rPr lang="es-AR" dirty="0" smtClean="0">
                <a:solidFill>
                  <a:prstClr val="black"/>
                </a:solidFill>
              </a:rPr>
              <a:t>relaciones, 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AR" dirty="0" smtClean="0">
                <a:solidFill>
                  <a:prstClr val="black"/>
                </a:solidFill>
              </a:rPr>
              <a:t>la </a:t>
            </a:r>
            <a:r>
              <a:rPr lang="es-AR" dirty="0">
                <a:solidFill>
                  <a:prstClr val="black"/>
                </a:solidFill>
              </a:rPr>
              <a:t>mayoría  </a:t>
            </a:r>
            <a:r>
              <a:rPr lang="es-AR" dirty="0" smtClean="0">
                <a:solidFill>
                  <a:prstClr val="black"/>
                </a:solidFill>
              </a:rPr>
              <a:t>invisibles</a:t>
            </a:r>
            <a:r>
              <a:rPr lang="es-AR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1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1692" y="275423"/>
            <a:ext cx="11380424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40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2</a:t>
            </a:r>
            <a:r>
              <a:rPr lang="es-AR" sz="4000" dirty="0" smtClean="0">
                <a:solidFill>
                  <a:prstClr val="black"/>
                </a:solidFill>
                <a:latin typeface="Arial Rounded MT Bold" panose="020F0704030504030204" pitchFamily="34" charset="0"/>
              </a:rPr>
              <a:t>. La estructura de la vida.</a:t>
            </a:r>
          </a:p>
          <a:p>
            <a:endParaRPr lang="es-AR" sz="40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s-AR" sz="28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Genéticamente nos parecemos mucho a otros seres vivos</a:t>
            </a:r>
            <a:r>
              <a:rPr lang="es-AR" sz="2800" dirty="0" smtClean="0">
                <a:solidFill>
                  <a:prstClr val="black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571500" indent="-571500">
              <a:buFont typeface="Arial" pitchFamily="34" charset="0"/>
              <a:buChar char="•"/>
            </a:pPr>
            <a:endParaRPr lang="es-AR" sz="2800" dirty="0">
              <a:solidFill>
                <a:prstClr val="black"/>
              </a:solidFill>
              <a:latin typeface="Arial Rounded MT Bold" panose="020F070403050403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es-E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Los agroquímicos a</a:t>
            </a:r>
            <a:r>
              <a:rPr lang="es-ES" sz="2800" dirty="0" smtClean="0"/>
              <a:t>ctúan </a:t>
            </a:r>
            <a:r>
              <a:rPr lang="es-ES" sz="2800" dirty="0"/>
              <a:t>sobre sistemas enzimáticos y receptores, que con hongos, plantas, insectos y vertebrados </a:t>
            </a:r>
            <a:r>
              <a:rPr lang="es-ES" sz="2800" dirty="0" smtClean="0"/>
              <a:t>compartimos.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Los </a:t>
            </a:r>
            <a:r>
              <a:rPr lang="es-ES" sz="2800" dirty="0" err="1" smtClean="0"/>
              <a:t>agrotóxicos</a:t>
            </a:r>
            <a:r>
              <a:rPr lang="es-ES" sz="2800" dirty="0" smtClean="0"/>
              <a:t> </a:t>
            </a:r>
            <a:r>
              <a:rPr lang="es-ES" sz="2800" dirty="0" smtClean="0"/>
              <a:t>muy frecuentemente alteran </a:t>
            </a:r>
            <a:r>
              <a:rPr lang="es-ES" sz="2800" dirty="0"/>
              <a:t>las hormonas del cuerpo </a:t>
            </a:r>
            <a:r>
              <a:rPr lang="es-ES" sz="2800" dirty="0" smtClean="0"/>
              <a:t>humano;</a:t>
            </a:r>
            <a:r>
              <a:rPr lang="es-ES" sz="4000" dirty="0"/>
              <a:t/>
            </a:r>
            <a:br>
              <a:rPr lang="es-ES" sz="4000" dirty="0"/>
            </a:br>
            <a:endParaRPr lang="es-AR" sz="4000" dirty="0"/>
          </a:p>
          <a:p>
            <a:pPr marL="571500" indent="-571500">
              <a:buFont typeface="Arial" pitchFamily="34" charset="0"/>
              <a:buChar char="•"/>
            </a:pP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22643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6" y="19053"/>
            <a:ext cx="362297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6 CuadroTexto"/>
          <p:cNvSpPr txBox="1">
            <a:spLocks noChangeArrowheads="1"/>
          </p:cNvSpPr>
          <p:nvPr/>
        </p:nvSpPr>
        <p:spPr bwMode="auto">
          <a:xfrm>
            <a:off x="6483685" y="142875"/>
            <a:ext cx="33123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 altLang="es-AR" sz="2400" b="1" dirty="0">
                <a:solidFill>
                  <a:prstClr val="black"/>
                </a:solidFill>
              </a:rPr>
              <a:t>¿CUANTOS GENES COMPARTIMOS?</a:t>
            </a:r>
          </a:p>
          <a:p>
            <a:pPr eaLnBrk="1" hangingPunct="1"/>
            <a:endParaRPr lang="es-AR" altLang="es-AR" dirty="0">
              <a:solidFill>
                <a:prstClr val="black"/>
              </a:solidFill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4465982" y="1555227"/>
            <a:ext cx="743447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Los edificios (las especies) podrán  verse diferentes, pero los</a:t>
            </a:r>
            <a:r>
              <a:rPr lang="es-AR" altLang="es-AR" sz="2000" b="1" dirty="0">
                <a:solidFill>
                  <a:prstClr val="black"/>
                </a:solidFill>
                <a:ea typeface="Calibri" panose="020F0502020204030204" pitchFamily="34" charset="0"/>
                <a:cs typeface="TimesNewRoman"/>
              </a:rPr>
              <a:t> </a:t>
            </a:r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ladrillos (los genes) son los mismos. </a:t>
            </a:r>
          </a:p>
          <a:p>
            <a:pPr eaLnBrk="1" hangingPunct="1"/>
            <a:endParaRPr lang="es-AR" altLang="es-AR" sz="20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NewRoman"/>
            </a:endParaRPr>
          </a:p>
          <a:p>
            <a:pPr eaLnBrk="1" hangingPunct="1"/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Atacar a una maleza, un insecto o un roedor equivale a atacarnos a</a:t>
            </a:r>
            <a:r>
              <a:rPr lang="es-AR" altLang="es-AR" sz="2000" b="1" dirty="0">
                <a:solidFill>
                  <a:prstClr val="black"/>
                </a:solidFill>
                <a:ea typeface="Calibri" panose="020F0502020204030204" pitchFamily="34" charset="0"/>
                <a:cs typeface="TimesNewRoman"/>
              </a:rPr>
              <a:t> </a:t>
            </a:r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nosotros mismos.</a:t>
            </a:r>
          </a:p>
          <a:p>
            <a:pPr eaLnBrk="1" hangingPunct="1"/>
            <a:endParaRPr lang="es-AR" altLang="es-AR" sz="20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NewRoman"/>
            </a:endParaRPr>
          </a:p>
          <a:p>
            <a:pPr eaLnBrk="1" hangingPunct="1"/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 Algo así como arrojar basura contra un ventilador, inevitablemente ha </a:t>
            </a:r>
            <a:r>
              <a:rPr lang="es-AR" altLang="es-AR" sz="2000" b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de salpicarnos.</a:t>
            </a:r>
          </a:p>
          <a:p>
            <a:pPr eaLnBrk="1" hangingPunct="1"/>
            <a:endParaRPr lang="es-AR" altLang="es-AR" sz="20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NewRoman"/>
            </a:endParaRPr>
          </a:p>
          <a:p>
            <a:pPr eaLnBrk="1" hangingPunct="1"/>
            <a:endParaRPr lang="es-AR" altLang="es-AR" sz="2000" b="1" dirty="0" smtClean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NewRoman"/>
            </a:endParaRPr>
          </a:p>
          <a:p>
            <a:pPr eaLnBrk="1" hangingPunct="1"/>
            <a:endParaRPr lang="es-AR" altLang="es-AR" sz="20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NewRoman"/>
            </a:endParaRPr>
          </a:p>
          <a:p>
            <a:pPr eaLnBrk="1" hangingPunct="1"/>
            <a:r>
              <a:rPr lang="es-AR" altLang="es-AR" sz="2000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                		  </a:t>
            </a:r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Dr. Oscar </a:t>
            </a:r>
            <a:r>
              <a:rPr lang="es-AR" altLang="es-AR" sz="20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Scremin</a:t>
            </a:r>
            <a:r>
              <a:rPr lang="es-AR" altLang="es-AR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NewRoman"/>
              </a:rPr>
              <a:t> UCLA-USA</a:t>
            </a:r>
            <a:endParaRPr lang="es-AR" altLang="es-AR" sz="2000" b="1" dirty="0">
              <a:solidFill>
                <a:prstClr val="black"/>
              </a:solidFill>
              <a:ea typeface="Calibri" panose="020F0502020204030204" pitchFamily="34" charset="0"/>
              <a:cs typeface="TimesNew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22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1348</Words>
  <Application>Microsoft Office PowerPoint</Application>
  <PresentationFormat>Personalizado</PresentationFormat>
  <Paragraphs>233</Paragraphs>
  <Slides>58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58</vt:i4>
      </vt:variant>
    </vt:vector>
  </HeadingPairs>
  <TitlesOfParts>
    <vt:vector size="60" baseType="lpstr">
      <vt:lpstr>Office Theme</vt:lpstr>
      <vt:lpstr>Tema de Office</vt:lpstr>
      <vt:lpstr>La Salud y las BPA</vt:lpstr>
      <vt:lpstr>Presentación de PowerPoint</vt:lpstr>
      <vt:lpstr>1. El funcionamiento de la vida: la Salud de los ecosistemas. </vt:lpstr>
      <vt:lpstr>Modelos de causalidades</vt:lpstr>
      <vt:lpstr>Efecto hormonal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Las Buenas Prácticas Agropecuarias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propone esta resolución?</vt:lpstr>
      <vt:lpstr>En qué lo fundamentan</vt:lpstr>
      <vt:lpstr>¿Cómo?</vt:lpstr>
      <vt:lpstr>Principios que deben regir las políticas públicas nacionales sobre las aplicaciones de fitosanitarios</vt:lpstr>
      <vt:lpstr>Rigor científico y tecnológico</vt:lpstr>
      <vt:lpstr>¿Qué dice la AMGBA de las BPA?</vt:lpstr>
      <vt:lpstr>Presentación de PowerPoint</vt:lpstr>
      <vt:lpstr>Presentación de PowerPoint</vt:lpstr>
      <vt:lpstr>Utilización del sistema municipal de recolección de residuos urbanos para desechar envases de agrotóxicos</vt:lpstr>
      <vt:lpstr>Presentación de PowerPoint</vt:lpstr>
      <vt:lpstr>Hojas de paraiso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¿Y la alimentación?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Las Buenas Prácticas Agropecuarias… reflexionando un poco…</vt:lpstr>
      <vt:lpstr>Presentación de PowerPoint</vt:lpstr>
      <vt:lpstr>Presentación de PowerPoint</vt:lpstr>
      <vt:lpstr>Contexto</vt:lpstr>
      <vt:lpstr>¿Y las instituciones?... bien, gracias. </vt:lpstr>
      <vt:lpstr>Presentación de PowerPoint</vt:lpstr>
      <vt:lpstr>Presentación de PowerPoint</vt:lpstr>
      <vt:lpstr>Presentación de PowerPoint</vt:lpstr>
      <vt:lpstr>Segunda parte:</vt:lpstr>
      <vt:lpstr>El árbol de problema</vt:lpstr>
      <vt:lpstr>Trabajo en pequeños grupos.  Consigna 1:</vt:lpstr>
      <vt:lpstr>Consigna 2:</vt:lpstr>
      <vt:lpstr>Presentación de PowerPoint</vt:lpstr>
      <vt:lpstr>Muchas Gracias.</vt:lpstr>
      <vt:lpstr>Reflexiones - Propuestas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1ra Jornada sobre medio ambiente: Volvemos a la tierra?</dc:title>
  <dc:creator>pjreyes.2006@gmail.com</dc:creator>
  <cp:lastModifiedBy>pjrey</cp:lastModifiedBy>
  <cp:revision>182</cp:revision>
  <cp:lastPrinted>2018-09-10T17:00:17Z</cp:lastPrinted>
  <dcterms:created xsi:type="dcterms:W3CDTF">2018-09-09T12:07:13Z</dcterms:created>
  <dcterms:modified xsi:type="dcterms:W3CDTF">2019-03-05T12:58:18Z</dcterms:modified>
</cp:coreProperties>
</file>